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9" r:id="rId2"/>
    <p:sldMasterId id="2147483664" r:id="rId3"/>
    <p:sldMasterId id="2147483677" r:id="rId4"/>
    <p:sldMasterId id="2147483713" r:id="rId5"/>
    <p:sldMasterId id="2147483768" r:id="rId6"/>
    <p:sldMasterId id="2147483920" r:id="rId7"/>
  </p:sldMasterIdLst>
  <p:notesMasterIdLst>
    <p:notesMasterId r:id="rId35"/>
  </p:notesMasterIdLst>
  <p:sldIdLst>
    <p:sldId id="256" r:id="rId8"/>
    <p:sldId id="257" r:id="rId9"/>
    <p:sldId id="258" r:id="rId10"/>
    <p:sldId id="259" r:id="rId11"/>
    <p:sldId id="297" r:id="rId12"/>
    <p:sldId id="305" r:id="rId13"/>
    <p:sldId id="263" r:id="rId14"/>
    <p:sldId id="309" r:id="rId15"/>
    <p:sldId id="315" r:id="rId16"/>
    <p:sldId id="310" r:id="rId17"/>
    <p:sldId id="261" r:id="rId18"/>
    <p:sldId id="262" r:id="rId19"/>
    <p:sldId id="275" r:id="rId20"/>
    <p:sldId id="313" r:id="rId21"/>
    <p:sldId id="314" r:id="rId22"/>
    <p:sldId id="276" r:id="rId23"/>
    <p:sldId id="278" r:id="rId24"/>
    <p:sldId id="283" r:id="rId25"/>
    <p:sldId id="281" r:id="rId26"/>
    <p:sldId id="312" r:id="rId27"/>
    <p:sldId id="279" r:id="rId28"/>
    <p:sldId id="272" r:id="rId29"/>
    <p:sldId id="299" r:id="rId30"/>
    <p:sldId id="317" r:id="rId31"/>
    <p:sldId id="293" r:id="rId32"/>
    <p:sldId id="287" r:id="rId33"/>
    <p:sldId id="289" r:id="rId34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99FFCC"/>
    <a:srgbClr val="FFCC99"/>
    <a:srgbClr val="FFCCCC"/>
    <a:srgbClr val="CCFFCC"/>
    <a:srgbClr val="FF0000"/>
    <a:srgbClr val="66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551" autoAdjust="0"/>
  </p:normalViewPr>
  <p:slideViewPr>
    <p:cSldViewPr>
      <p:cViewPr>
        <p:scale>
          <a:sx n="95" d="100"/>
          <a:sy n="95" d="100"/>
        </p:scale>
        <p:origin x="-113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7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48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2950"/>
            <a:ext cx="4948237" cy="37131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36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7663" cy="445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9982" tIns="46791" rIns="89982" bIns="46791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9982" tIns="46791" rIns="89982" bIns="467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A649263-3D40-41E3-B712-89395F40F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734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34A11EB3-E8B5-42C0-9B42-E96640ADDCA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58F3A50-2805-4644-806D-BA750790BF85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5400379-5A98-41DE-99F8-FA92151FD32A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09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59BACD90-224E-4B36-B845-ED8C45829DC0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51107CB-E105-461C-86AE-0AECB5B83D64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8493388-E214-403E-B7DA-135328741B0A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1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512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E3B9FDD7-BEEE-42D2-84D3-B92C3CF437D3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5964D5D5-6D3A-4BCB-9218-C3A17450EE4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361277B-C83A-4BB4-A36C-1BCA4A8DB627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16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B14CE49-E0AC-4ECF-B132-E318E35956E8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16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3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E5D7F614-CE77-40F4-8348-BDF52746F4A1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3A50373-F029-49C3-A488-24AD1001A916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CA34EDE5-0B30-4596-8C7D-923C15CE64B5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53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553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A2A6B16-4196-4F21-8929-88B54AAFE47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8D281380-8F3A-4865-96AE-542664169765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62993211-A18E-49DC-AB23-AB16649FB121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9022C32D-CB2B-4CA7-89DB-C275FED2E9B9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63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563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8B97789B-C4CF-43C2-A299-C14C326BBBB9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C2169EB0-6EAD-4A81-84C0-BC829B204EB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1B3BF52E-33C4-41E1-BECE-C0BC3EDA7BA3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6EE35A8-32EC-4C00-A11A-943BA9126413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73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573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3ACF4AC-0156-4B15-B893-A7CC7C16FADE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727C2628-C5D5-4270-A5F9-C5C2512FE37A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20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10D53DE8-7F8D-425F-A229-3FF9711CE155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B28B076-78BF-4228-B6D8-6EBBD2224BBA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8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583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2BAB4EA-1DC1-4E7A-9417-BD38068112F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77E6F2FC-52C3-41C1-B73F-AE72452A04D0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FA78328D-7F62-4984-9F04-E2BBA1B0A395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FC52AB0D-3326-4938-A6C2-C0BABE67A31A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593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CC87C6A-0B72-4173-BB3D-7740B0626B9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7E5820C3-B899-4950-AC70-9CAB896C74EE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4EF1D196-AFB5-4F35-BB44-CE5C585DC691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13A8560B-6F2C-42B2-95AA-6DACAB9B1563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04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604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71AC800-0477-4EFD-B089-189B15D8698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58385791-5C2B-4DAB-AC3C-AD9C64D107AF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DC24B83B-A505-4585-868E-39B03DE05C81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E0AD7B6-A5DF-4A73-AE20-59C5F8CCA618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14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solidFill>
            <a:srgbClr val="FFFFFF"/>
          </a:solidFill>
          <a:ln/>
        </p:spPr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41A593A-07CD-4192-9D5A-563B46ACDB35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12C8E935-7B87-4010-A897-F431327D349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60586C2E-31D7-495B-9FA5-23799C5AB6CB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4E341618-7447-4373-B866-78F3C996C506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1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B727456E-3BC8-495C-B0EE-5846348B713D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958A4D6-E305-422A-A683-C614E288325A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25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98D3C7ED-BABE-46AF-9A58-1ADD28DC8391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24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624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2" tIns="45351" rIns="91062" bIns="4535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6F803CA-DE6E-4289-BA2E-22176D6CE37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254DCF9A-3895-4A66-9523-A58C52526CE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26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285A5A70-1ED1-433C-85C0-E5886F762C08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26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3F63D1AD-E9FB-402F-B195-25744EE441D2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26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45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645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8354CA18-A6ED-4784-91B9-BC32CBEBA91E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27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D94952C-A9C3-40AC-A0E0-57761DFCEA38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27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D82B3A96-4564-471A-8A93-8F66D9A65880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27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55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655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CBF721DE-B44E-4E9C-A364-0493FCBEC2ED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BB90CDDA-500E-43BD-AA57-32FE62FF15D4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3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5DF9B93B-2356-4EDA-8F71-D101D1996372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3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3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430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9A073FCF-1787-4BCD-A5FD-1C7DDE7164E3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0AF9A944-C568-46DE-BB51-B24B267078F5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4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722479F3-BB85-4987-932D-AC8368765386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4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6C2C412A-3DB2-4418-8333-C773F2B3114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DEC04CC6-1172-4DCA-BBFA-073BAE173BBB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7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1" rIns="89982" bIns="4679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E81D7C5E-D896-48DB-8DEF-B126D90143E3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SzPct val="100000"/>
              </a:pPr>
              <a:t>7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/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7108" name="Номер слайда 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059FFC32-4491-46EF-975D-7846454CB4B2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13B02636-9445-4D0A-8432-2D4E5EF64E0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9156" name="Номер слайда 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9F5CDAEC-3386-4B79-9DBE-44E5DEAA17C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3138" algn="l"/>
                <a:tab pos="26939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A4ABD497-04DB-4442-B036-D72569E71BA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C1E8-27DE-4A2D-893E-657B758AC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30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B127-5ED9-41D9-882A-E20D1386DA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1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E146-4A0B-4193-BECB-DBF0952BA3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2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58E9-D723-48F4-9166-C67744D08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82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9E1A-4B4E-4D87-BBED-A779962F13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82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B1CD-EF74-4208-83EF-97C93CB80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81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FDB3-27C7-4CF7-8093-2BF101E93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60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3EB9-160C-43D9-A7FB-A3C7C7725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10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33B1-8C22-4FF8-AA8D-F2BDD3EF4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037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E5B-48D8-4398-ACFE-07148AAE66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686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4186-C60A-4182-ACA0-BB6490C3C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30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B4E62-0CD9-4404-80DF-136EA8703D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803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545E-E3EE-40A5-ABAD-831AC8FA7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25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458A-374E-4592-A24D-40D356D8C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04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0F23-C531-47FD-B413-DE402753C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275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99B57-B336-425A-B643-52816D43F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257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6AC5-2B7C-4ED9-BC88-8A4BAB7B4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06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4B6A-C4C4-45C6-85CA-9749E83CE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10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A3DA-DD49-4A17-945C-23906D69A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82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0E78-6D93-4729-9A17-D08D09356C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93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CD84-2E0B-4E79-8F5F-EB26858427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15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846F-B48D-43EE-BE62-9A3345C3F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46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75A6-3A0B-4581-A3FF-409E1F0C6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494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D9FE-FAD5-4AAA-9F9C-3A6E122E9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800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810F-5D9C-4D4A-976A-2DCD623D1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062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8163-FA0C-4FF4-B90F-46A056555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490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51B7-9624-4C47-8415-5B3CAAA4E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966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E99D-A1BA-4B55-AF18-25E220D96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181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E01D-C146-4A11-B36D-C3D5CD795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315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72C8-3578-4959-9B56-0A71619D2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3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B4C0-BB62-4F5D-8089-4CA42044B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51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516F-D0C0-4241-B8D5-5C420B7F8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009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B34F-30C6-439A-98FF-45C867D6D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25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5751-61D1-47F0-8D54-D6A776EDD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874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42D2-6C57-43E3-A6A9-EFD58D376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817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5BF4-1F83-494B-B7E5-67E5B1DEA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73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DA49E-013D-42AE-AC25-385F1EE4F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908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AFD0-897D-4394-B754-6D101DDB9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206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A778-B6B3-4E48-B6CF-4497018BB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240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7BCB-1958-4C0C-A338-301F785D5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642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E2A2-DFF2-4914-B6CB-913E39551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223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AA8F-05AC-40A0-B016-4280FADEE2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537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8E8F-22B4-4313-AF2D-23952B971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753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B052-B7E5-49CE-809E-AE52174DE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96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5262-36C2-4CA7-AE17-3431923E2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6003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1021-F8F8-4B0B-BF5C-CC79CA5C0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665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7D75-72AA-4F69-BFE8-8177A2E736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020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1C22E-B140-4773-8E91-9256BE150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489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6A07-EB5C-4331-B3C9-FA052C05C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50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6A4F-DF14-43D2-A4C3-0B3521A3A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058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AC8F-EE47-43B8-8380-C4C08C7E7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665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BE3BC-1095-47C6-8169-329844AA9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61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A48A-313D-4233-9EC0-40AE6E370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239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89D4-7525-47D7-8252-820D20FE9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500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CA6B-BBAE-4B2C-A782-5AFD5CDD4B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98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D91B-E08C-4CD5-8140-28AED1317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6176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38F0-93D6-47AC-B371-CED1C1166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512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0037-0606-4574-A9D3-058739BAF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77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03C1-D5E1-4AEE-B802-1E8580902C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39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1F91-D7E4-4E2E-9947-3937007E6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937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C656F-66D8-4AAB-AF9F-0E3B0673A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34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207F-FDB0-4925-BA2D-4A7E00DF3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274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13BE-8397-45FA-8C59-8684D7ECA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769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9A1F-E9CD-4775-AFCF-65758ED5DD8E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73A3-CEA6-4F47-8B41-E64FE83E3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064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BE9E-5B2E-4642-9918-2A0425A0BBCB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25CF-1606-469A-A31D-92E1378C9E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83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ED28-6D32-4F57-857D-38AE923A70CA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9FB3-EDA1-4824-93C0-1E812859F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64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C82B-BFC6-4F05-A3B0-C839CAE21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117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4FE4-7ACC-4C5A-93E1-33158D756A80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E6969-41A9-4334-8709-4100754E5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5741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D4E5-76FB-43A4-9912-DB37205A9BD3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A29-EE8C-4251-8F2C-755954EDF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286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B703-CBCE-45DE-AA21-DD532CE98665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FA18-2117-48FD-83A0-1DC0D0D90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173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034B-9E59-4810-9C3B-4695AB3CACC3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1AA2-3548-4A82-A2CA-013A8DBDC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299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4DE3-BA6B-48A0-A40E-BC3AAB116864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2F70-E547-4E9A-AA48-784EAFD266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373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A5C4-04CE-4627-AF1C-58F3E4863EC9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DE7C-C7CC-423F-9314-10309873B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366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9982-44B7-4C43-BB22-C1A6FC7217E5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0139-623E-4009-B2B1-042BA2A82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944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DA09-E948-4334-8CB3-37A33D8A3079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70B9-6F46-408B-B3E6-9EC859D9A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5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9049-3BB8-41C4-B506-666A0B3AC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3739-02B6-4F1B-B39F-6AC711CA0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22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759E4194-D643-4F7C-82FC-44DECC51F0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65EB6EAC-AB97-4ECF-934C-076841919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7524EFB-3B74-40CE-A651-8E9CD6BD9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B173283F-7A48-429B-95A8-EBA35DFDE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22F0761B-3469-4CD5-AFA9-8DF885AA7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777204E8-FEEC-48C3-AC1C-B5688DDB0E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51209-8A73-4D16-B0F2-E6C8128F4E65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F892F8-1005-47EE-8C9D-603160CB6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_____Microsoft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https://patriot-rus.ru/assets/images/2021/iyun/kch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34" y="3456524"/>
            <a:ext cx="4618131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428625" y="285750"/>
            <a:ext cx="7786688" cy="30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ПУБЛИЧНЫЕ СЛУШАНИЯ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13 декабря </a:t>
            </a:r>
            <a:r>
              <a:rPr lang="en-US" altLang="ru-RU" sz="2400" b="0" dirty="0">
                <a:solidFill>
                  <a:srgbClr val="000000"/>
                </a:solidFill>
                <a:latin typeface="Arial Black" pitchFamily="34" charset="0"/>
              </a:rPr>
              <a:t>202</a:t>
            </a: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4 года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По проекту решения </a:t>
            </a:r>
            <a:r>
              <a:rPr lang="ru-RU" altLang="ru-RU" sz="2400" b="0" dirty="0" err="1">
                <a:solidFill>
                  <a:srgbClr val="000000"/>
                </a:solidFill>
                <a:latin typeface="Arial Black" pitchFamily="34" charset="0"/>
              </a:rPr>
              <a:t>Вахрушевской</a:t>
            </a: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 Black" pitchFamily="34" charset="0"/>
              </a:rPr>
              <a:t>городской Думы </a:t>
            </a: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«Об утверждении бюджета </a:t>
            </a:r>
            <a:r>
              <a:rPr lang="ru-RU" altLang="ru-RU" sz="2400" b="0" dirty="0" err="1">
                <a:solidFill>
                  <a:srgbClr val="000000"/>
                </a:solidFill>
                <a:latin typeface="Arial Black" pitchFamily="34" charset="0"/>
              </a:rPr>
              <a:t>Вахрушевского</a:t>
            </a: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 городского поселения Слободского района Кировской области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 Black" pitchFamily="34" charset="0"/>
              </a:rPr>
              <a:t>на </a:t>
            </a:r>
            <a:r>
              <a:rPr lang="ru-RU" altLang="ru-RU" sz="2400" b="0" dirty="0">
                <a:solidFill>
                  <a:srgbClr val="000000"/>
                </a:solidFill>
                <a:latin typeface="Arial Black" pitchFamily="34" charset="0"/>
              </a:rPr>
              <a:t>2025 год и плановый период 2026-2027 годов»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32" name="Label" hidden="1"/>
          <p:cNvSpPr>
            <a:spLocks noChangeArrowheads="1" noChangeShapeType="1"/>
          </p:cNvSpPr>
          <p:nvPr/>
        </p:nvSpPr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apphireHiddenControl" r:id="rId2" imgW="6096000" imgH="4067175"/>
        </mc:Choice>
        <mc:Fallback>
          <p:control name="SapphireHiddenControl" r:id="rId2" imgW="6096000" imgH="4067175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28650" y="260350"/>
            <a:ext cx="7886700" cy="1223963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Объемы поступлений основных неналоговых доходов на 2025 год</a:t>
            </a:r>
            <a:endParaRPr lang="ru-RU" altLang="ru-RU" sz="3000" smtClean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70899" cy="4922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0354"/>
                <a:gridCol w="1064912"/>
                <a:gridCol w="961038"/>
                <a:gridCol w="1018336"/>
                <a:gridCol w="907840"/>
                <a:gridCol w="875142"/>
                <a:gridCol w="893277"/>
              </a:tblGrid>
              <a:tr h="1023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поступлений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Структура, 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Структура, 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прогноза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 от оценки поступлений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7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 всего,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6819,3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3301,9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-3517,4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-51,6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сдачи в аренду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земельных участков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331,8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302,0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-29,8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-9,0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2780,0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2920,4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DE"/>
                    </a:solidFill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 и компенсации затрат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2395,3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-2318,8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494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продажи имущества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-104,1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3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от продажи земли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439,1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-439,1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от денежных взысканий(штрафов)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-143,7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Инициативные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платежи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622,3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-622,3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61" marR="384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3788" y="998538"/>
            <a:ext cx="451167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indent="742950" algn="just" defTabSz="685800">
              <a:defRPr/>
            </a:pPr>
            <a:r>
              <a:rPr lang="ru-RU" altLang="zh-CN" sz="9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endParaRPr lang="ru-RU" altLang="zh-CN" sz="135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520" name="TextBox 5"/>
          <p:cNvSpPr txBox="1">
            <a:spLocks noChangeArrowheads="1"/>
          </p:cNvSpPr>
          <p:nvPr/>
        </p:nvSpPr>
        <p:spPr bwMode="auto">
          <a:xfrm>
            <a:off x="7667625" y="1125538"/>
            <a:ext cx="1476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0">
                <a:solidFill>
                  <a:schemeClr val="tx1"/>
                </a:solidFill>
                <a:cs typeface="Arial" charset="0"/>
              </a:rPr>
              <a:t>в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60388" y="115888"/>
            <a:ext cx="7851775" cy="1152525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Объемы безвозмездных поступлений в бюджет района на 2025 - 2027 годы</a:t>
            </a:r>
            <a:endParaRPr lang="ru-RU" altLang="ru-RU" sz="3000" smtClean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1268413"/>
          <a:ext cx="8863013" cy="4860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263"/>
                <a:gridCol w="1224074"/>
                <a:gridCol w="1152070"/>
                <a:gridCol w="1080066"/>
                <a:gridCol w="1086540"/>
              </a:tblGrid>
              <a:tr h="101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поступлений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поступления, 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-2903,4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7456,62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5126,46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4599,66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738,3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1067,0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801,1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564,8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98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бюджетам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поселений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5891,5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5455,1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4 786,9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2979,0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</a:tr>
              <a:tr h="4905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 бюджетам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поселений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471,6,6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1406,12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1019,96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1055,86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8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5114,0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2 525,2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4721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-15118,8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ctr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ctr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ctr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15" name="TextBox 4"/>
          <p:cNvSpPr txBox="1">
            <a:spLocks noChangeArrowheads="1"/>
          </p:cNvSpPr>
          <p:nvPr/>
        </p:nvSpPr>
        <p:spPr bwMode="auto">
          <a:xfrm>
            <a:off x="7667625" y="981075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0">
                <a:solidFill>
                  <a:schemeClr val="tx1"/>
                </a:solidFill>
              </a:rPr>
              <a:t>в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20900"/>
            <a:ext cx="8986838" cy="3681413"/>
          </a:xfrm>
        </p:spPr>
      </p:pic>
      <p:sp>
        <p:nvSpPr>
          <p:cNvPr id="24579" name="Заголовок 8"/>
          <p:cNvSpPr>
            <a:spLocks noGrp="1" noChangeArrowheads="1"/>
          </p:cNvSpPr>
          <p:nvPr>
            <p:ph type="title"/>
          </p:nvPr>
        </p:nvSpPr>
        <p:spPr>
          <a:xfrm>
            <a:off x="180975" y="404813"/>
            <a:ext cx="8686800" cy="1079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000" dirty="0" smtClean="0">
                <a:latin typeface="Times New Roman" pitchFamily="18" charset="0"/>
              </a:rPr>
              <a:t>Дорожный фонд </a:t>
            </a:r>
            <a:r>
              <a:rPr lang="ru-RU" altLang="ru-RU" sz="3000" dirty="0" err="1" smtClean="0">
                <a:latin typeface="Times New Roman" pitchFamily="18" charset="0"/>
              </a:rPr>
              <a:t>Вахрушевского</a:t>
            </a:r>
            <a:r>
              <a:rPr lang="ru-RU" altLang="ru-RU" sz="3000" dirty="0" smtClean="0">
                <a:latin typeface="Times New Roman" pitchFamily="18" charset="0"/>
              </a:rPr>
              <a:t> городского поселения на 2025 год</a:t>
            </a:r>
            <a:endParaRPr lang="ru-RU" altLang="ru-RU" sz="4000" dirty="0" smtClean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>
          <a:off x="141288" y="1916113"/>
          <a:ext cx="8845550" cy="3894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8231"/>
                <a:gridCol w="1517319"/>
              </a:tblGrid>
              <a:tr h="1107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990033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Источники формирования дорожного фонда </a:t>
                      </a:r>
                      <a:r>
                        <a:rPr lang="ru-RU" sz="1500" dirty="0" err="1" smtClean="0">
                          <a:solidFill>
                            <a:srgbClr val="990033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Вахрушевского</a:t>
                      </a:r>
                      <a:r>
                        <a:rPr lang="ru-RU" sz="1500" dirty="0" smtClean="0">
                          <a:solidFill>
                            <a:srgbClr val="990033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городского поселения</a:t>
                      </a:r>
                      <a:endParaRPr lang="ru-RU" sz="1500" dirty="0">
                        <a:solidFill>
                          <a:srgbClr val="990033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77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Доходы от уплаты акцизов на автомобильный бензин, прямогонный бензин, дизельное топливо, моторные масла для дизельных и карбюраторных (инжекторных) двигателей, производимые на территории Российской Федерации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950,2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Субсидия областного бюджета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3566,16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8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Собственные доходы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2702,0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7218,36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79" marR="44079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7999413" y="2060575"/>
            <a:ext cx="98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990033"/>
                </a:solidFill>
                <a:cs typeface="Arial" charset="0"/>
              </a:rPr>
              <a:t>в тыс. руб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ea typeface="Microsoft YaHei" pitchFamily="32" charset="-122"/>
              </a:rPr>
              <a:t>Основные подходы по формированию расходной части</a:t>
            </a:r>
            <a:br>
              <a:rPr lang="ru-RU" sz="2200" dirty="0">
                <a:solidFill>
                  <a:srgbClr val="000000"/>
                </a:solidFill>
                <a:ea typeface="Microsoft YaHei" pitchFamily="32" charset="-122"/>
              </a:rPr>
            </a:br>
            <a:r>
              <a:rPr lang="ru-RU" sz="2200" dirty="0">
                <a:solidFill>
                  <a:srgbClr val="000000"/>
                </a:solidFill>
                <a:ea typeface="Microsoft YaHei" pitchFamily="32" charset="-122"/>
              </a:rPr>
              <a:t> бюджета поселения на 2025 год и плановый период 2026-2027 годов</a:t>
            </a:r>
            <a:r>
              <a:rPr lang="ru-RU" sz="2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ea typeface="Microsoft YaHei" pitchFamily="32" charset="-122"/>
              </a:rPr>
              <a:t>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71500" y="1630363"/>
            <a:ext cx="8001000" cy="4822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/>
          <a:lstStyle>
            <a:lvl1pPr marL="352425" indent="-282575"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приоритет - действующие расходные обязательства;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финансирование в полном объеме социально-значимых первоочередных расходов (заработная плата , оплата коммунальных услуг );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расходы на коммунальные услуги учреждений бюджетной сферы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роста тарифов на планируемый период по данным региональной службы по тарифам ;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обеспечено в полном объеме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средствам областного бюджета в соответствии с условиями предоставления межбюджетных трансфертов</a:t>
            </a:r>
            <a:endParaRPr lang="ru-RU" altLang="ru-RU" sz="2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ru-RU" alt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планирование материальных затрат на содержание муниципальных учреждений без индексации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812800"/>
          <a:ext cx="8488363" cy="3268664"/>
        </p:xfrm>
        <a:graphic>
          <a:graphicData uri="http://schemas.openxmlformats.org/drawingml/2006/table">
            <a:tbl>
              <a:tblPr/>
              <a:tblGrid>
                <a:gridCol w="422275"/>
                <a:gridCol w="8066088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Развитие  муниципального управления в Вахрушевском городском поселении» на 2025-2030 годы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Благоустройство Вахрушевского городского поселения» на 2025- 2030 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«Обеспечение безопасности и жизнедеятельности населения Вахрушевского городского поселения в 2025-2030годах»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9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«Развитие коммунальной и жилищной инфраструктуры в Вахрушевском городском поселении на 2025-2030 годах»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91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«Развитие архитектуры, градостроительства и имущественных отношений в  Вахрушевском городском поселении на 2025-2030 г.г.»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«Развитие культуры и молодежной политики в Вахрушевском городском поселении на 2025-2030годы»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«Развитие транспортной инфраструктуры в Вахрушевском городском поселении на 2025-2030 г.г.»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«Противодействиеэкстремизму и профилактика терроризма на территории  Вахрушевского городского поселения" на  2025-2030 годы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"Использование и охрана земель на территории Вахрушевского городского поселения" на 2025-2030 годы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BE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 «Формирование комфортной городской среды на территории  Вахрушевского городского поселения» на 2024-2028 годы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16632"/>
            <a:ext cx="77048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Муниципальные программы </a:t>
            </a:r>
            <a:r>
              <a:rPr lang="ru-RU" sz="2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Вахрушевского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городского поселения на 2025-2027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28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Рзжддбьбььььсходы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3831"/>
            <a:ext cx="86409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Расходы бюджета поселения по муниципальным программам </a:t>
            </a:r>
          </a:p>
          <a:p>
            <a:pPr algn="ctr">
              <a:defRPr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на 2025-2027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052513"/>
          <a:ext cx="8424863" cy="5401312"/>
        </p:xfrm>
        <a:graphic>
          <a:graphicData uri="http://schemas.openxmlformats.org/drawingml/2006/table">
            <a:tbl>
              <a:tblPr/>
              <a:tblGrid>
                <a:gridCol w="4284663"/>
                <a:gridCol w="1379537"/>
                <a:gridCol w="1381125"/>
                <a:gridCol w="13795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2025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2026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2027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ВСЕГО РАСХОДОВ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32020,92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29391,06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30186,36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Развитие  муниципального управления в Вахрушевском городском поселении» на 2025-2030 годы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10536,31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11131,16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11861,91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Благоустройство Вахрушевского городского поселения» на 2025- 2030 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7420,18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7757,27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7952,22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«Обеспечение безопасности и жизнедеятельности населения Вахрушевского городского поселения в 2025-2030годах»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309,8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270,0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270,0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«Развитие коммунальной и жилищной инфраструктуры в Вахрушевском городском поселении на 2025-2030 годах»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4485,0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3129,1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3443,9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 «Развитие архитектуры, градостроительства и имущественных отношений в  Вахрушевском городском поселении на 2025-2030 г.г.»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289,9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302,0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309,6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«Развитие культуры и молодежной политики в Вахрушевском городском поселении на 2025-2030годы»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25,0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25,0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25,0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«Развитие транспортной инфраструктуры в Вахрушевском городском поселении на 2025-2030 г.г.»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5802,0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3950,0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4150,0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«Противодействиеэкстремизму и профилактика терроризма на территории  Вахрушевского городского поселения" на  2025-2030 годы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1,0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"Использование и охрана земель на территории Вахрушевского городского поселения" на 2025-2030 годы</a:t>
                      </a: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152,52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152,52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152,52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 «Формирование комфортной городской среды на территории  Вахрушевского городского поселения» на 2024-2028 годы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93" marR="6269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2999,21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2673,01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2020,21</a:t>
                      </a:r>
                    </a:p>
                  </a:txBody>
                  <a:tcPr marL="9524" marR="9524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:\Пояснительная\деньг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98550"/>
            <a:ext cx="835818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29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64076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Расходы бюджета поселения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на 2025-2027 годы, </a:t>
            </a:r>
            <a:r>
              <a:rPr lang="ru-RU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тыс.руб</a:t>
            </a:r>
            <a:endParaRPr lang="ru-RU" sz="33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pitchFamily="32" charset="-122"/>
              <a:cs typeface="Times New Roman" pitchFamily="16" charset="0"/>
            </a:endParaRP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28875"/>
            <a:ext cx="13573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00313"/>
            <a:ext cx="1357312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52675"/>
            <a:ext cx="13716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295525"/>
            <a:ext cx="12985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285875" y="6072188"/>
            <a:ext cx="1079500" cy="477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2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2024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3214688" y="6143625"/>
            <a:ext cx="1079500" cy="477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2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2025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4857750" y="6072188"/>
            <a:ext cx="1079500" cy="477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2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2026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6858000" y="6000750"/>
            <a:ext cx="1079500" cy="48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2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2027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 rot="16200000">
            <a:off x="1003300" y="3919538"/>
            <a:ext cx="1804988" cy="53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4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39854,3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 rot="16200000">
            <a:off x="2787650" y="3775076"/>
            <a:ext cx="1951037" cy="53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4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32020,92</a:t>
            </a: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 rot="16200000">
            <a:off x="4491832" y="3704431"/>
            <a:ext cx="2093912" cy="53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4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29391,06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 rot="16200000">
            <a:off x="6325394" y="3955257"/>
            <a:ext cx="2019300" cy="53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14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30186,36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1"/>
          <p:cNvSpPr txBox="1">
            <a:spLocks noChangeArrowheads="1"/>
          </p:cNvSpPr>
          <p:nvPr/>
        </p:nvSpPr>
        <p:spPr bwMode="auto">
          <a:xfrm>
            <a:off x="0" y="188913"/>
            <a:ext cx="8964613" cy="719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Расходы на общегосударственные вопросы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на 2025-2027 годы</a:t>
            </a:r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474663" y="4437063"/>
            <a:ext cx="2447925" cy="1944687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9917,99 тыс.руб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135313" y="4484688"/>
            <a:ext cx="2879725" cy="18716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10443,1тыс.руб,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 в т.ч.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условно-утвержденные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расходы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626,65 тыс.руб</a:t>
            </a: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6227763" y="4508500"/>
            <a:ext cx="2808287" cy="1873250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11145,55тыс.руб,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в т.ч.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условно-утвержденные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расходы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1307,6 тыс.руб</a:t>
            </a: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827088" y="1628775"/>
            <a:ext cx="172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Arial Black" pitchFamily="34" charset="0"/>
              </a:rPr>
              <a:t>2022232222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257" y="2984178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66644" y="2984178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6588125" y="2060575"/>
            <a:ext cx="194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5400">
                <a:latin typeface="Arial Black" pitchFamily="34" charset="0"/>
              </a:rPr>
              <a:t>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4670" y="2984178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2027</a:t>
            </a:r>
          </a:p>
        </p:txBody>
      </p:sp>
      <p:pic>
        <p:nvPicPr>
          <p:cNvPr id="276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50913"/>
            <a:ext cx="30686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1"/>
          <p:cNvSpPr txBox="1">
            <a:spLocks noChangeArrowheads="1"/>
          </p:cNvSpPr>
          <p:nvPr/>
        </p:nvSpPr>
        <p:spPr bwMode="auto">
          <a:xfrm>
            <a:off x="0" y="0"/>
            <a:ext cx="8902700" cy="1143000"/>
          </a:xfrm>
          <a:prstGeom prst="rect">
            <a:avLst/>
          </a:prstGeom>
          <a:solidFill>
            <a:srgbClr val="CCFF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Резервный фонд администрации на 2025-2027 гг.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3132138" y="4287838"/>
            <a:ext cx="5905500" cy="16335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FF33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</a:rPr>
              <a:t>на выплаты гражданам, </a:t>
            </a:r>
          </a:p>
          <a:p>
            <a:pPr eaLnBrk="1" hangingPunct="1">
              <a:buClr>
                <a:srgbClr val="FF3300"/>
              </a:buClr>
              <a:buSzPct val="100000"/>
              <a:defRPr/>
            </a:pPr>
            <a:r>
              <a:rPr lang="ru-RU" altLang="ru-RU" sz="2000" dirty="0">
                <a:solidFill>
                  <a:srgbClr val="FF0000"/>
                </a:solidFill>
              </a:rPr>
              <a:t>пострадавшим в результате пожара</a:t>
            </a:r>
          </a:p>
          <a:p>
            <a:pPr marL="342900" indent="-342900" eaLnBrk="1" hangingPunct="1">
              <a:buClr>
                <a:srgbClr val="FF33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FF0000"/>
                </a:solidFill>
              </a:rPr>
              <a:t>предотвращение чрезвычайных ситуаций</a:t>
            </a:r>
          </a:p>
          <a:p>
            <a:pPr marL="342900" indent="-342900" eaLnBrk="1" hangingPunct="1">
              <a:buClr>
                <a:srgbClr val="FF33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FF0000"/>
                </a:solidFill>
              </a:rPr>
              <a:t>устранение последствий чрезвычайных ситуаций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42963" y="1304925"/>
            <a:ext cx="1585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>
                <a:solidFill>
                  <a:srgbClr val="C00000"/>
                </a:solidFill>
                <a:latin typeface="Bookman Old Style" pitchFamily="18" charset="0"/>
              </a:rPr>
              <a:t>2025г.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590925" y="1252538"/>
            <a:ext cx="165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>
                <a:solidFill>
                  <a:srgbClr val="C00000"/>
                </a:solidFill>
                <a:latin typeface="Bookman Old Style" pitchFamily="18" charset="0"/>
              </a:rPr>
              <a:t>2026 г.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6488113" y="1241425"/>
            <a:ext cx="1439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>
                <a:solidFill>
                  <a:srgbClr val="C00000"/>
                </a:solidFill>
                <a:latin typeface="Bookman Old Style" pitchFamily="18" charset="0"/>
              </a:rPr>
              <a:t>20</a:t>
            </a:r>
            <a:r>
              <a:rPr lang="ru-RU" altLang="ru-RU" sz="2400">
                <a:solidFill>
                  <a:srgbClr val="C00000"/>
                </a:solidFill>
              </a:rPr>
              <a:t>27</a:t>
            </a:r>
            <a:r>
              <a:rPr lang="ru-RU" altLang="ru-RU" sz="2400">
                <a:solidFill>
                  <a:srgbClr val="C00000"/>
                </a:solidFill>
                <a:latin typeface="Bookman Old Style" pitchFamily="18" charset="0"/>
              </a:rPr>
              <a:t> г.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1076325" y="966788"/>
            <a:ext cx="69913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28685" name="Picture 18" descr="Резервный фонд: казнить нельзя помиловать » Экономическое обозр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813175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AutoShape 3"/>
          <p:cNvSpPr>
            <a:spLocks noChangeArrowheads="1"/>
          </p:cNvSpPr>
          <p:nvPr/>
        </p:nvSpPr>
        <p:spPr bwMode="auto">
          <a:xfrm>
            <a:off x="323850" y="2157413"/>
            <a:ext cx="2105025" cy="13589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20,0 тыс.рублей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7" name="AutoShape 3"/>
          <p:cNvSpPr>
            <a:spLocks noChangeArrowheads="1"/>
          </p:cNvSpPr>
          <p:nvPr/>
        </p:nvSpPr>
        <p:spPr bwMode="auto">
          <a:xfrm>
            <a:off x="3578225" y="2157413"/>
            <a:ext cx="2106613" cy="13589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20,0 тыс.рублей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88" name="AutoShape 3"/>
          <p:cNvSpPr>
            <a:spLocks noChangeArrowheads="1"/>
          </p:cNvSpPr>
          <p:nvPr/>
        </p:nvSpPr>
        <p:spPr bwMode="auto">
          <a:xfrm>
            <a:off x="6510338" y="2157413"/>
            <a:ext cx="2309812" cy="13589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20,0 тыс.рублей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1"/>
          <p:cNvSpPr txBox="1">
            <a:spLocks noChangeArrowheads="1"/>
          </p:cNvSpPr>
          <p:nvPr/>
        </p:nvSpPr>
        <p:spPr bwMode="auto">
          <a:xfrm>
            <a:off x="0" y="30163"/>
            <a:ext cx="9144000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Расходы на национальную оборону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 на 2025-2027 годы</a:t>
            </a: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250825" y="4437063"/>
            <a:ext cx="2520950" cy="2159000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>
                <a:solidFill>
                  <a:srgbClr val="000000"/>
                </a:solidFill>
                <a:latin typeface="Arial Black" pitchFamily="34" charset="0"/>
              </a:rPr>
              <a:t>922,12 тыс.руб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227763" y="4437063"/>
            <a:ext cx="2520950" cy="20669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>
                <a:solidFill>
                  <a:srgbClr val="000000"/>
                </a:solidFill>
                <a:latin typeface="Arial Black" pitchFamily="34" charset="0"/>
              </a:rPr>
              <a:t>1043,46 тыс.руб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9388" y="-623888"/>
            <a:ext cx="1657350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9703" name="AutoShape 2"/>
          <p:cNvSpPr>
            <a:spLocks noChangeArrowheads="1"/>
          </p:cNvSpPr>
          <p:nvPr/>
        </p:nvSpPr>
        <p:spPr bwMode="auto">
          <a:xfrm>
            <a:off x="3214688" y="4437063"/>
            <a:ext cx="2598737" cy="2087562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>
                <a:solidFill>
                  <a:srgbClr val="000000"/>
                </a:solidFill>
                <a:latin typeface="Arial Black" pitchFamily="34" charset="0"/>
              </a:rPr>
              <a:t>1007,56 тыс.руб</a:t>
            </a:r>
          </a:p>
        </p:txBody>
      </p:sp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66788"/>
            <a:ext cx="28527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877" y="3501008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2025</a:t>
            </a:r>
          </a:p>
        </p:txBody>
      </p: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3348038" y="3500438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Arial Black" pitchFamily="34" charset="0"/>
              </a:rPr>
              <a:t>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2473" y="3501008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481874"/>
            <a:ext cx="230425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76375" y="247650"/>
            <a:ext cx="7488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dirty="0">
                <a:solidFill>
                  <a:srgbClr val="0066FF"/>
                </a:solidFill>
                <a:latin typeface="Times New Roman" pitchFamily="18" charset="0"/>
              </a:rPr>
              <a:t>Основы составления проекта  бюджета </a:t>
            </a:r>
            <a:r>
              <a:rPr lang="ru-RU" altLang="ru-RU" sz="2400" dirty="0" err="1">
                <a:solidFill>
                  <a:srgbClr val="0066FF"/>
                </a:solidFill>
                <a:latin typeface="Times New Roman" pitchFamily="18" charset="0"/>
              </a:rPr>
              <a:t>Вахрушевского</a:t>
            </a:r>
            <a:r>
              <a:rPr lang="ru-RU" altLang="ru-RU" sz="2400" dirty="0">
                <a:solidFill>
                  <a:srgbClr val="0066FF"/>
                </a:solidFill>
                <a:latin typeface="Times New Roman" pitchFamily="18" charset="0"/>
              </a:rPr>
              <a:t> городского поселения  Слободского района</a:t>
            </a: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115616" y="2083459"/>
            <a:ext cx="2133600" cy="4418013"/>
            <a:chOff x="3372" y="1302"/>
            <a:chExt cx="1182" cy="2783"/>
          </a:xfrm>
        </p:grpSpPr>
        <p:pic>
          <p:nvPicPr>
            <p:cNvPr id="923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1302"/>
              <a:ext cx="1182" cy="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38" name="Text Box 8"/>
            <p:cNvSpPr txBox="1">
              <a:spLocks noChangeArrowheads="1"/>
            </p:cNvSpPr>
            <p:nvPr/>
          </p:nvSpPr>
          <p:spPr bwMode="auto">
            <a:xfrm>
              <a:off x="3408" y="1322"/>
              <a:ext cx="1112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5940152" y="2091105"/>
            <a:ext cx="1903413" cy="4418012"/>
            <a:chOff x="4554" y="1302"/>
            <a:chExt cx="1133" cy="2826"/>
          </a:xfrm>
        </p:grpSpPr>
        <p:pic>
          <p:nvPicPr>
            <p:cNvPr id="92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" y="1302"/>
              <a:ext cx="1133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36" name="Text Box 11"/>
            <p:cNvSpPr txBox="1">
              <a:spLocks noChangeArrowheads="1"/>
            </p:cNvSpPr>
            <p:nvPr/>
          </p:nvSpPr>
          <p:spPr bwMode="auto">
            <a:xfrm>
              <a:off x="4587" y="1322"/>
              <a:ext cx="1066" cy="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6125890" y="2265730"/>
            <a:ext cx="1584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Вахрушевского  городского поселения Слободского района</a:t>
            </a:r>
          </a:p>
          <a:p>
            <a:pPr algn="ctr" eaLnBrk="1" hangingPunct="1">
              <a:buSzPct val="100000"/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1331640" y="2185988"/>
            <a:ext cx="16208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закона Кировской области «Об областном бюджете на 2025 год и плановый период 2026-2027</a:t>
            </a:r>
          </a:p>
          <a:p>
            <a:pPr algn="ctr" eaLnBrk="1" hangingPunct="1">
              <a:buSzPct val="100000"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решения Слободской районной Думы «О бюджете Слободского района» на 2025 год и плановый период 2026-2027»</a:t>
            </a:r>
          </a:p>
          <a:p>
            <a:pPr algn="ctr" eaLnBrk="1" hangingPunct="1">
              <a:buSzPct val="100000"/>
            </a:pP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1" name="object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77" y="4327892"/>
            <a:ext cx="17605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15" y="5048250"/>
            <a:ext cx="169392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1"/>
          <p:cNvSpPr txBox="1">
            <a:spLocks noChangeArrowheads="1"/>
          </p:cNvSpPr>
          <p:nvPr/>
        </p:nvSpPr>
        <p:spPr bwMode="auto">
          <a:xfrm>
            <a:off x="0" y="185738"/>
            <a:ext cx="9144000" cy="936625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Расходы на национальную безопасность и правоохранительную деятельность на 2025-2027 годы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79388" y="-623888"/>
            <a:ext cx="1657350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93680"/>
              </p:ext>
            </p:extLst>
          </p:nvPr>
        </p:nvGraphicFramePr>
        <p:xfrm>
          <a:off x="984250" y="1628775"/>
          <a:ext cx="7116763" cy="352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988"/>
                <a:gridCol w="1284187"/>
                <a:gridCol w="1239518"/>
                <a:gridCol w="1222070"/>
              </a:tblGrid>
              <a:tr h="7950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</a:tr>
              <a:tr h="605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 расходов, </a:t>
                      </a:r>
                      <a:r>
                        <a:rPr lang="ru-RU" sz="1800" dirty="0" err="1" smtClean="0"/>
                        <a:t>тыс.руб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263,8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224,0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224,0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</a:tr>
              <a:tr h="53815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</a:t>
                      </a:r>
                      <a:r>
                        <a:rPr lang="ru-RU" sz="1800" dirty="0" err="1" smtClean="0"/>
                        <a:t>т.ч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28" marB="45728"/>
                </a:tc>
              </a:tr>
              <a:tr h="7950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Защита населения</a:t>
                      </a:r>
                      <a:r>
                        <a:rPr lang="ru-RU" sz="1800" baseline="0" dirty="0" smtClean="0"/>
                        <a:t> и территории от ЧС , ГО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241,8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202,0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202,0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</a:tr>
              <a:tr h="7950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Обеспечение пожарной безопасности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22,0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22,0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22,0</a:t>
                      </a:r>
                      <a:endParaRPr lang="ru-RU" sz="1800" dirty="0"/>
                    </a:p>
                  </a:txBody>
                  <a:tcPr marL="91448" marR="91448" marT="45728" marB="45728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1"/>
          <p:cNvSpPr txBox="1">
            <a:spLocks noChangeArrowheads="1"/>
          </p:cNvSpPr>
          <p:nvPr/>
        </p:nvSpPr>
        <p:spPr bwMode="auto">
          <a:xfrm>
            <a:off x="0" y="260350"/>
            <a:ext cx="9144000" cy="981075"/>
          </a:xfrm>
          <a:prstGeom prst="rect">
            <a:avLst/>
          </a:prstGeom>
          <a:solidFill>
            <a:srgbClr val="CCFF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Расходы на национальную экономику на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2025-2027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годы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50" name="AutoShape 15" descr="http://&amp;acy;&amp;gcy;&amp;acy;&amp;lcy;&amp;acy;&amp;tcy;&amp;ocy;&amp;vcy;&amp;ocy;.&amp;rcy;&amp;fcy;/attachments/article/3147/DSC_0004_45.JPG"/>
          <p:cNvSpPr>
            <a:spLocks noChangeAspect="1" noChangeArrowheads="1"/>
          </p:cNvSpPr>
          <p:nvPr/>
        </p:nvSpPr>
        <p:spPr bwMode="auto">
          <a:xfrm>
            <a:off x="284163" y="-3338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24" name="AutoShape 2"/>
          <p:cNvSpPr>
            <a:spLocks noChangeArrowheads="1"/>
          </p:cNvSpPr>
          <p:nvPr/>
        </p:nvSpPr>
        <p:spPr bwMode="auto">
          <a:xfrm>
            <a:off x="5076056" y="3717032"/>
            <a:ext cx="2935288" cy="302361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Другие вопросы: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проведение 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комплексных 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кадастровых работ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2025г.- 4,6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 ;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передача полномочий 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в район- 4,6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2026г-1,0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2027 г.-1,0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1752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363663"/>
            <a:ext cx="2808288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46200"/>
            <a:ext cx="2800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115616" y="3682659"/>
            <a:ext cx="2952750" cy="3005856"/>
          </a:xfrm>
          <a:prstGeom prst="round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Дорожное хозяйство: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г- </a:t>
            </a:r>
            <a:r>
              <a:rPr lang="ru-RU" dirty="0" smtClean="0">
                <a:solidFill>
                  <a:schemeClr val="tx1"/>
                </a:solidFill>
              </a:rPr>
              <a:t>7218,36,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по программе «Дорожный миллиард»-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2149,8 </a:t>
            </a:r>
            <a:r>
              <a:rPr lang="ru-RU" dirty="0" err="1" smtClean="0">
                <a:solidFill>
                  <a:schemeClr val="tx1"/>
                </a:solidFill>
                <a:latin typeface="Arial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2026 г.– 3950,0 </a:t>
            </a:r>
            <a:r>
              <a:rPr lang="ru-RU" dirty="0" err="1" smtClean="0">
                <a:solidFill>
                  <a:schemeClr val="tx1"/>
                </a:solidFill>
                <a:latin typeface="Arial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2027г -4150,0 </a:t>
            </a:r>
            <a:r>
              <a:rPr lang="ru-RU" dirty="0" err="1" smtClean="0">
                <a:solidFill>
                  <a:schemeClr val="tx1"/>
                </a:solidFill>
                <a:latin typeface="Arial" charset="0"/>
              </a:rPr>
              <a:t>тыс.руб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354138"/>
            <a:ext cx="28241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0011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0" y="274638"/>
            <a:ext cx="893445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3543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Microsoft YaHei" pitchFamily="32" charset="-122"/>
              </a:rPr>
              <a:t>Дорожный фонд на 2024-20</a:t>
            </a:r>
            <a:r>
              <a:rPr lang="ru-RU" sz="3200" dirty="0">
                <a:solidFill>
                  <a:srgbClr val="3543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26 </a:t>
            </a:r>
            <a:r>
              <a:rPr lang="ru-RU" sz="3200" dirty="0">
                <a:solidFill>
                  <a:srgbClr val="3543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Microsoft YaHei" pitchFamily="32" charset="-122"/>
              </a:rPr>
              <a:t>года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8353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sz="3200" i="1" dirty="0" smtClean="0">
                <a:solidFill>
                  <a:srgbClr val="6600FF"/>
                </a:solidFill>
                <a:latin typeface="Bookman Old Style" pitchFamily="18" charset="0"/>
              </a:rPr>
              <a:t>2025 </a:t>
            </a:r>
            <a:r>
              <a:rPr lang="ru-RU" altLang="ru-RU" sz="3200" i="1" dirty="0">
                <a:solidFill>
                  <a:srgbClr val="6600FF"/>
                </a:solidFill>
                <a:latin typeface="Bookman Old Style" pitchFamily="18" charset="0"/>
              </a:rPr>
              <a:t>г.             </a:t>
            </a:r>
            <a:r>
              <a:rPr lang="ru-RU" altLang="ru-RU" sz="3200" i="1" dirty="0" smtClean="0">
                <a:solidFill>
                  <a:srgbClr val="6600FF"/>
                </a:solidFill>
                <a:latin typeface="Bookman Old Style" pitchFamily="18" charset="0"/>
              </a:rPr>
              <a:t>2026 </a:t>
            </a:r>
            <a:r>
              <a:rPr lang="ru-RU" altLang="ru-RU" sz="3200" i="1" dirty="0">
                <a:solidFill>
                  <a:srgbClr val="6600FF"/>
                </a:solidFill>
                <a:latin typeface="Bookman Old Style" pitchFamily="18" charset="0"/>
              </a:rPr>
              <a:t>г.            </a:t>
            </a:r>
            <a:r>
              <a:rPr lang="ru-RU" altLang="ru-RU" sz="3200" i="1" dirty="0" smtClean="0">
                <a:solidFill>
                  <a:srgbClr val="6600FF"/>
                </a:solidFill>
                <a:latin typeface="Bookman Old Style" pitchFamily="18" charset="0"/>
              </a:rPr>
              <a:t>20</a:t>
            </a:r>
            <a:r>
              <a:rPr lang="ru-RU" altLang="ru-RU" sz="3200" i="1" dirty="0" smtClean="0">
                <a:solidFill>
                  <a:srgbClr val="6600FF"/>
                </a:solidFill>
              </a:rPr>
              <a:t>27</a:t>
            </a:r>
            <a:r>
              <a:rPr lang="ru-RU" altLang="ru-RU" sz="3200" i="1" dirty="0" smtClean="0">
                <a:solidFill>
                  <a:srgbClr val="6600FF"/>
                </a:solidFill>
                <a:latin typeface="Bookman Old Style" pitchFamily="18" charset="0"/>
              </a:rPr>
              <a:t> </a:t>
            </a:r>
            <a:r>
              <a:rPr lang="ru-RU" altLang="ru-RU" sz="3200" i="1" dirty="0">
                <a:solidFill>
                  <a:srgbClr val="6600FF"/>
                </a:solidFill>
                <a:latin typeface="Bookman Old Style" pitchFamily="18" charset="0"/>
              </a:rPr>
              <a:t>г.</a:t>
            </a: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395288" y="2205038"/>
            <a:ext cx="1944687" cy="914400"/>
          </a:xfrm>
          <a:prstGeom prst="roundRect">
            <a:avLst>
              <a:gd name="adj" fmla="val 16667"/>
            </a:avLst>
          </a:prstGeom>
          <a:solidFill>
            <a:srgbClr val="F0FC8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000000"/>
                </a:solidFill>
              </a:rPr>
              <a:t>2 813,0</a:t>
            </a: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3492500" y="2222500"/>
            <a:ext cx="2087563" cy="914400"/>
          </a:xfrm>
          <a:prstGeom prst="roundRect">
            <a:avLst>
              <a:gd name="adj" fmla="val 16667"/>
            </a:avLst>
          </a:prstGeom>
          <a:solidFill>
            <a:srgbClr val="F0FC8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0000"/>
                </a:solidFill>
              </a:rPr>
              <a:t>3950,0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6804025" y="2222500"/>
            <a:ext cx="2089150" cy="914400"/>
          </a:xfrm>
          <a:prstGeom prst="roundRect">
            <a:avLst>
              <a:gd name="adj" fmla="val 16667"/>
            </a:avLst>
          </a:prstGeom>
          <a:solidFill>
            <a:srgbClr val="F0FC8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000000"/>
                </a:solidFill>
              </a:rPr>
              <a:t>4150,0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197639" name="AutoShape 7"/>
          <p:cNvSpPr>
            <a:spLocks noChangeArrowheads="1"/>
          </p:cNvSpPr>
          <p:nvPr/>
        </p:nvSpPr>
        <p:spPr bwMode="auto">
          <a:xfrm>
            <a:off x="6399213" y="3573463"/>
            <a:ext cx="2493962" cy="2641600"/>
          </a:xfrm>
          <a:prstGeom prst="roundRect">
            <a:avLst>
              <a:gd name="adj" fmla="val 16667"/>
            </a:avLst>
          </a:prstGeom>
          <a:solidFill>
            <a:srgbClr val="D5EA9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Содержание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и ремонт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автомобильных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дорог </a:t>
            </a:r>
          </a:p>
        </p:txBody>
      </p:sp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3276600" y="3573463"/>
            <a:ext cx="2447925" cy="2641600"/>
          </a:xfrm>
          <a:prstGeom prst="roundRect">
            <a:avLst>
              <a:gd name="adj" fmla="val 16667"/>
            </a:avLst>
          </a:prstGeom>
          <a:solidFill>
            <a:srgbClr val="D5EA9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icrosoft YaHei" pitchFamily="32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icrosoft YaHei" pitchFamily="32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Содержание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и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ремонт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автомобильных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дорог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icrosoft YaHei" pitchFamily="32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icrosoft YaHei" pitchFamily="32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icrosoft YaHei" pitchFamily="32" charset="-122"/>
            </a:endParaRPr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190500" y="3644900"/>
            <a:ext cx="2447925" cy="2570163"/>
          </a:xfrm>
          <a:prstGeom prst="roundRect">
            <a:avLst>
              <a:gd name="adj" fmla="val 16667"/>
            </a:avLst>
          </a:prstGeom>
          <a:solidFill>
            <a:srgbClr val="D5EA9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icrosoft YaHei" pitchFamily="32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Содержание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и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ремонт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автомобильных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icrosoft YaHei" pitchFamily="32" charset="-122"/>
              </a:rPr>
              <a:t>дорог</a:t>
            </a:r>
          </a:p>
        </p:txBody>
      </p:sp>
      <p:sp>
        <p:nvSpPr>
          <p:cNvPr id="32779" name="AutoShape 10"/>
          <p:cNvSpPr>
            <a:spLocks noChangeArrowheads="1"/>
          </p:cNvSpPr>
          <p:nvPr/>
        </p:nvSpPr>
        <p:spPr bwMode="auto">
          <a:xfrm>
            <a:off x="2411413" y="2420938"/>
            <a:ext cx="936625" cy="485775"/>
          </a:xfrm>
          <a:prstGeom prst="rightArrow">
            <a:avLst>
              <a:gd name="adj1" fmla="val 50000"/>
              <a:gd name="adj2" fmla="val 48203"/>
            </a:avLst>
          </a:prstGeom>
          <a:solidFill>
            <a:srgbClr val="0000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2780" name="AutoShape 11"/>
          <p:cNvSpPr>
            <a:spLocks noChangeArrowheads="1"/>
          </p:cNvSpPr>
          <p:nvPr/>
        </p:nvSpPr>
        <p:spPr bwMode="auto">
          <a:xfrm>
            <a:off x="5724525" y="2420938"/>
            <a:ext cx="1008063" cy="485775"/>
          </a:xfrm>
          <a:prstGeom prst="rightArrow">
            <a:avLst>
              <a:gd name="adj1" fmla="val 50000"/>
              <a:gd name="adj2" fmla="val 51879"/>
            </a:avLst>
          </a:prstGeom>
          <a:solidFill>
            <a:srgbClr val="0000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FFCC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Расходы на жилищно-коммунальное хозяйство на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2025 год,2026-2027гг</a:t>
            </a: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Microsoft YaHei" pitchFamily="32" charset="-122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155575" y="3270391"/>
            <a:ext cx="3192288" cy="332696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SzPct val="100000"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Жилищное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 хозяйство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2025г - 4447,1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. </a:t>
            </a: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(взносы в Фонд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капитального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ремонт квартир,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находящихся в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муниципальной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 собственности</a:t>
            </a:r>
            <a:r>
              <a:rPr lang="ru-RU" altLang="ru-RU" dirty="0" smtClean="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2026г-3129,1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2027г.-3443,9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3799" name="AutoShape 15" descr="http://&amp;acy;&amp;gcy;&amp;acy;&amp;lcy;&amp;acy;&amp;tcy;&amp;ocy;&amp;vcy;&amp;ocy;.&amp;rcy;&amp;fcy;/attachments/article/3147/DSC_0004_45.JPG"/>
          <p:cNvSpPr>
            <a:spLocks noChangeAspect="1" noChangeArrowheads="1"/>
          </p:cNvSpPr>
          <p:nvPr/>
        </p:nvSpPr>
        <p:spPr bwMode="auto">
          <a:xfrm>
            <a:off x="155575" y="-32908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3800" name="AutoShape 4"/>
          <p:cNvSpPr>
            <a:spLocks noChangeArrowheads="1"/>
          </p:cNvSpPr>
          <p:nvPr/>
        </p:nvSpPr>
        <p:spPr bwMode="auto">
          <a:xfrm>
            <a:off x="3779912" y="3270391"/>
            <a:ext cx="2592288" cy="2867756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</a:rPr>
              <a:t>Коммунальное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</a:rPr>
              <a:t>Хозяйство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</a:rPr>
              <a:t>2025г-37,9 </a:t>
            </a:r>
            <a:r>
              <a:rPr lang="ru-RU" altLang="ru-RU" sz="1600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sz="1600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</a:rPr>
              <a:t>2026г. -0,0 </a:t>
            </a:r>
            <a:r>
              <a:rPr lang="ru-RU" altLang="ru-RU" sz="1600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sz="1600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</a:rPr>
              <a:t>2027 – 0,00 </a:t>
            </a:r>
            <a:r>
              <a:rPr lang="ru-RU" altLang="ru-RU" sz="1600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sz="1600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</a:rPr>
              <a:t> 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516216" y="3270391"/>
            <a:ext cx="2308802" cy="3071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Благоустройство 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2025г-8194,95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тыс.руб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.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2026г.-9622,2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тыс.руб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.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2027г-9164,35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тыс.руб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.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600" dirty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(уличное 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освещение,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текущее 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содержание</a:t>
            </a:r>
          </a:p>
          <a:p>
            <a:pPr lvl="0"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площадок 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ТКО)</a:t>
            </a:r>
            <a:endParaRPr lang="ru-RU" altLang="ru-RU" sz="1600" dirty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3802" name="AutoShape 14" descr="https://spsuvorov.ru/upload/iblock/fde/fdee2cfb14e0f38f8309cddbc20e96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33803" name="objec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41400"/>
            <a:ext cx="23352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6" descr="d:\profile\Desktop\dsc079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42988"/>
            <a:ext cx="273526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41400"/>
            <a:ext cx="270986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3155"/>
              </p:ext>
            </p:extLst>
          </p:nvPr>
        </p:nvGraphicFramePr>
        <p:xfrm>
          <a:off x="250825" y="188913"/>
          <a:ext cx="8305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7921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ОХРАНА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ОКРУЖАЮЩЕЙ СРЕДЫ на 2025 год,2026-2027гг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62050"/>
            <a:ext cx="3743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716016" y="1340768"/>
            <a:ext cx="3672408" cy="2592288"/>
          </a:xfrm>
          <a:prstGeom prst="roundRect">
            <a:avLst/>
          </a:prstGeom>
          <a:solidFill>
            <a:srgbClr val="CCFF99"/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Ликвидация несанкционированных свалок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2025 </a:t>
            </a:r>
            <a:r>
              <a:rPr lang="ru-RU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г.- </a:t>
            </a: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959,6 </a:t>
            </a:r>
            <a:r>
              <a:rPr lang="ru-RU" b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тыс.руб</a:t>
            </a: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2026г-959,6 </a:t>
            </a:r>
            <a:r>
              <a:rPr lang="ru-RU" b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тыс.руб</a:t>
            </a: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2027г.-959,6 </a:t>
            </a:r>
            <a:r>
              <a:rPr lang="ru-RU" b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тыс.руб</a:t>
            </a:r>
            <a:r>
              <a:rPr lang="ru-RU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charset="0"/>
              </a:rPr>
              <a:t>.</a:t>
            </a:r>
            <a:endParaRPr lang="ru-RU" b="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1"/>
          <p:cNvSpPr txBox="1">
            <a:spLocks noChangeArrowheads="1"/>
          </p:cNvSpPr>
          <p:nvPr/>
        </p:nvSpPr>
        <p:spPr bwMode="auto">
          <a:xfrm>
            <a:off x="0" y="188913"/>
            <a:ext cx="9144000" cy="936625"/>
          </a:xfrm>
          <a:prstGeom prst="rect">
            <a:avLst/>
          </a:prstGeom>
          <a:solidFill>
            <a:srgbClr val="99FF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Расходы на культуру,  молодежную политику на </a:t>
            </a:r>
            <a:r>
              <a:rPr lang="ru-RU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2025-2027 </a:t>
            </a: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Microsoft YaHei" pitchFamily="32" charset="-122"/>
              </a:rPr>
              <a:t>годы</a:t>
            </a:r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827088" y="3860800"/>
            <a:ext cx="3097212" cy="2663825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Arial Black" pitchFamily="34" charset="0"/>
              </a:rPr>
              <a:t>КУЛЬТУРА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2025 </a:t>
            </a:r>
            <a:r>
              <a:rPr lang="ru-RU" altLang="ru-RU" dirty="0">
                <a:solidFill>
                  <a:srgbClr val="000000"/>
                </a:solidFill>
              </a:rPr>
              <a:t>г.- </a:t>
            </a:r>
            <a:r>
              <a:rPr lang="ru-RU" altLang="ru-RU" dirty="0" smtClean="0">
                <a:solidFill>
                  <a:srgbClr val="000000"/>
                </a:solidFill>
              </a:rPr>
              <a:t>15,0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2026 </a:t>
            </a:r>
            <a:r>
              <a:rPr lang="ru-RU" altLang="ru-RU" dirty="0">
                <a:solidFill>
                  <a:srgbClr val="000000"/>
                </a:solidFill>
              </a:rPr>
              <a:t>г. </a:t>
            </a:r>
            <a:r>
              <a:rPr lang="ru-RU" altLang="ru-RU" dirty="0" smtClean="0">
                <a:solidFill>
                  <a:srgbClr val="000000"/>
                </a:solidFill>
              </a:rPr>
              <a:t>– 15,0 </a:t>
            </a:r>
            <a:r>
              <a:rPr lang="ru-RU" altLang="ru-RU" dirty="0" err="1" smtClean="0">
                <a:solidFill>
                  <a:srgbClr val="000000"/>
                </a:solidFill>
              </a:rPr>
              <a:t>тыс.руб</a:t>
            </a: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2027г</a:t>
            </a:r>
            <a:r>
              <a:rPr lang="ru-RU" altLang="ru-RU" dirty="0">
                <a:solidFill>
                  <a:srgbClr val="000000"/>
                </a:solidFill>
              </a:rPr>
              <a:t>. – </a:t>
            </a:r>
            <a:r>
              <a:rPr lang="ru-RU" altLang="ru-RU" dirty="0" smtClean="0">
                <a:solidFill>
                  <a:srgbClr val="000000"/>
                </a:solidFill>
              </a:rPr>
              <a:t>15,0  </a:t>
            </a:r>
            <a:r>
              <a:rPr lang="ru-RU" altLang="ru-RU" dirty="0" err="1">
                <a:solidFill>
                  <a:srgbClr val="000000"/>
                </a:solidFill>
              </a:rPr>
              <a:t>тыс.руб</a:t>
            </a: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(проведение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общепоселковых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мероприятий)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787900" y="3860800"/>
            <a:ext cx="3259138" cy="2592388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57240" cap="sq">
            <a:solidFill>
              <a:srgbClr val="CC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Arial Black" pitchFamily="34" charset="0"/>
              </a:rPr>
              <a:t>Молодёжная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Arial Black" pitchFamily="34" charset="0"/>
              </a:rPr>
              <a:t>Политика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Arial Black" pitchFamily="34" charset="0"/>
              </a:rPr>
              <a:t>2025г-10,0 </a:t>
            </a:r>
            <a:r>
              <a:rPr lang="ru-RU" alt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тыс.руб</a:t>
            </a:r>
            <a:endParaRPr lang="ru-RU" altLang="ru-RU" sz="2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Arial Black" pitchFamily="34" charset="0"/>
              </a:rPr>
              <a:t>2026г-10,0 </a:t>
            </a:r>
            <a:r>
              <a:rPr lang="ru-RU" alt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тыс.руб</a:t>
            </a:r>
            <a:r>
              <a:rPr lang="ru-RU" altLang="ru-RU" sz="2000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Arial Black" pitchFamily="34" charset="0"/>
              </a:rPr>
              <a:t>2027г.-10,0 </a:t>
            </a:r>
            <a:r>
              <a:rPr lang="ru-RU" alt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тыс.руб</a:t>
            </a:r>
            <a:r>
              <a:rPr lang="ru-RU" altLang="ru-RU" sz="2000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5575" y="-5937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9388" y="-623888"/>
            <a:ext cx="1657350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35847" name="Picture 13" descr="https://sun9-76.userapi.com/impf/c638130/v638130229/39ff7/Xyq__TGRRYs.jpg?size=1280x960&amp;quality=96&amp;sign=ce4d36a6f03e1c8fc524224570c7f8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29924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5" descr="https://psv4.userapi.com/c856216/u97244352/docs/d6/7d9189a83aac/c5vmpZLq6XU.jpg?extra=1nOyto9G_q3ngBBGmZ98JaTxwBXOhleZV1CYatB_aynIVC6ZZ8bXQMVoeruXsxLSo4gPm3mauTgJAwfAcHL-kF8ng6g6R15dp6ivJqTXOP9Gk59A0XBQ1dvV4syKwNLiHlFACVpJaYGzmgpJoB2oW0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2591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33450"/>
            <a:ext cx="83915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3" name="Text Box 1"/>
          <p:cNvSpPr txBox="1">
            <a:spLocks noChangeArrowheads="1"/>
          </p:cNvSpPr>
          <p:nvPr/>
        </p:nvSpPr>
        <p:spPr bwMode="auto">
          <a:xfrm>
            <a:off x="0" y="188913"/>
            <a:ext cx="8934450" cy="115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3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Источники финансирования дефицита бюджета на </a:t>
            </a:r>
            <a:r>
              <a:rPr lang="ru-RU" sz="3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2025-2027 </a:t>
            </a:r>
            <a:r>
              <a:rPr lang="ru-RU" sz="33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годы </a:t>
            </a:r>
          </a:p>
        </p:txBody>
      </p:sp>
      <p:graphicFrame>
        <p:nvGraphicFramePr>
          <p:cNvPr id="2129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58476"/>
              </p:ext>
            </p:extLst>
          </p:nvPr>
        </p:nvGraphicFramePr>
        <p:xfrm>
          <a:off x="179388" y="1628775"/>
          <a:ext cx="8532812" cy="5180014"/>
        </p:xfrm>
        <a:graphic>
          <a:graphicData uri="http://schemas.openxmlformats.org/drawingml/2006/table">
            <a:tbl>
              <a:tblPr/>
              <a:tblGrid>
                <a:gridCol w="4104516"/>
                <a:gridCol w="1440181"/>
                <a:gridCol w="1440181"/>
                <a:gridCol w="1547934"/>
              </a:tblGrid>
              <a:tr h="1142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Источник финансирования дефицита бюджета</a:t>
                      </a: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2025год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2026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год </a:t>
                      </a: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2027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год</a:t>
                      </a: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10731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Microsoft YaHei" pitchFamily="32" charset="-122"/>
                          <a:cs typeface="Times New Roman" pitchFamily="16" charset="0"/>
                        </a:rPr>
                        <a:t>ВСЕГО</a:t>
                      </a: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Microsoft YaHei" pitchFamily="32" charset="-122"/>
                          <a:cs typeface="Times New Roman" pitchFamily="16" charset="0"/>
                        </a:rPr>
                        <a:t>1700,0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Microsoft YaHei" pitchFamily="32" charset="-122"/>
                          <a:cs typeface="Times New Roman" pitchFamily="16" charset="0"/>
                        </a:rPr>
                        <a:t>0,0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Microsoft YaHei" pitchFamily="32" charset="-122"/>
                          <a:cs typeface="Times New Roman" pitchFamily="16" charset="0"/>
                        </a:rPr>
                        <a:t>0,0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20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из них:</a:t>
                      </a: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6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Получение кредитов</a:t>
                      </a: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3000,0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3 000,0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3 000,0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6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Погашение кредитов</a:t>
                      </a: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3 000,0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3 000,0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3 000,0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695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изменение остатков средств на счетах районного бюджета</a:t>
                      </a:r>
                    </a:p>
                  </a:txBody>
                  <a:tcPr marL="90001" marR="90001" marT="47220" marB="4722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1700,0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0,0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1" marR="90001" marT="47220" marB="4722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7929" name="Text Box 85"/>
          <p:cNvSpPr txBox="1">
            <a:spLocks noChangeArrowheads="1"/>
          </p:cNvSpPr>
          <p:nvPr/>
        </p:nvSpPr>
        <p:spPr bwMode="auto">
          <a:xfrm>
            <a:off x="7451725" y="126841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 тыс. руб.)</a:t>
            </a:r>
          </a:p>
        </p:txBody>
      </p:sp>
      <p:sp>
        <p:nvSpPr>
          <p:cNvPr id="37930" name="AutoShape 42" descr="https://www.fg24.ru/uploads/posts/2020-10/1602511887_byudz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931" name="AutoShape 44" descr="https://www.fg24.ru/uploads/posts/2020-10/1602511887_byudz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"/>
            <a:ext cx="7572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1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543925" cy="1025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0200" algn="ctr" eaLnBrk="1" hangingPunct="1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3200" dirty="0">
              <a:solidFill>
                <a:srgbClr val="000000"/>
              </a:solidFill>
              <a:ea typeface="Microsoft YaHei" pitchFamily="32" charset="-122"/>
            </a:endParaRPr>
          </a:p>
          <a:p>
            <a:pPr marL="342900" indent="-330200" algn="ctr" eaLnBrk="1" hangingPunct="1">
              <a:spcBef>
                <a:spcPts val="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icrosoft YaHei" pitchFamily="32" charset="-122"/>
            </a:endParaRPr>
          </a:p>
          <a:p>
            <a:pPr marL="342900" indent="-330200" algn="ctr" eaLnBrk="1" hangingPunct="1">
              <a:spcBef>
                <a:spcPts val="13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56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Спасибо за внимание </a:t>
            </a:r>
            <a:r>
              <a:rPr lang="ru-RU" sz="5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icrosoft YaHei" pitchFamily="32" charset="-122"/>
              </a:rPr>
              <a:t>!</a:t>
            </a:r>
          </a:p>
        </p:txBody>
      </p:sp>
      <p:sp>
        <p:nvSpPr>
          <p:cNvPr id="38916" name="AutoShape 5" descr="https://www.fg24.ru/uploads/posts/2020-10/1602511887_byudz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8917" name="AutoShape 9" descr="https://www.orelgorsovet.ru/img/3882/user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95288" y="247650"/>
            <a:ext cx="85693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0066FF"/>
                </a:solidFill>
                <a:latin typeface="Times New Roman" pitchFamily="18" charset="0"/>
              </a:rPr>
              <a:t>Основные направления бюджетной и налоговой политики Вахрушевского городского поселения Слободского района </a:t>
            </a:r>
            <a:br>
              <a:rPr lang="ru-RU" altLang="ru-RU" sz="240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altLang="ru-RU" sz="2400">
                <a:solidFill>
                  <a:srgbClr val="0066FF"/>
                </a:solidFill>
                <a:latin typeface="Times New Roman" pitchFamily="18" charset="0"/>
              </a:rPr>
              <a:t>на 2025 – 2027 годы</a:t>
            </a:r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250825" y="1676400"/>
            <a:ext cx="8891588" cy="4848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2900" indent="-342900">
              <a:buFontTx/>
              <a:buChar char="-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повышение эффективности администрирования доходов;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повышение уровня собираемости налогов;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   определение четких приоритетов использования бюджетных средств с учетом текущей экономической ситуации; 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   обеспечение бюджетных ассигнований на финансирование первоочередных мероприятий;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   безусловное исполнение принятых социальных обязательств; 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   финансовое обеспечение реализации приоритетных для поселения задач,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kern="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мероприятий и показателей муниципальных программ, позволяющих участвовать в государственных программах с целью привлечения бюджетных средств бюджетов других уровней на решение вопросов местного значения;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kern="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учет инициативы жителей по развитию поселения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jec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1430338"/>
            <a:ext cx="30099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ject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366838"/>
            <a:ext cx="28860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jec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12875"/>
            <a:ext cx="28813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7"/>
          <p:cNvSpPr>
            <a:spLocks noChangeArrowheads="1"/>
          </p:cNvSpPr>
          <p:nvPr/>
        </p:nvSpPr>
        <p:spPr bwMode="auto">
          <a:xfrm rot="10800000">
            <a:off x="179388" y="5097463"/>
            <a:ext cx="2305050" cy="1081087"/>
          </a:xfrm>
          <a:prstGeom prst="pentagon">
            <a:avLst/>
          </a:prstGeom>
          <a:solidFill>
            <a:srgbClr val="FF6600"/>
          </a:solidFill>
          <a:ln w="25560" cap="sq">
            <a:solidFill>
              <a:srgbClr val="FAC090"/>
            </a:solidFill>
            <a:miter lim="800000"/>
            <a:headEnd/>
            <a:tailEnd/>
          </a:ln>
          <a:effectLst>
            <a:outerShdw dist="153753" dir="2700000" algn="ctr" rotWithShape="0">
              <a:srgbClr val="808080">
                <a:alpha val="50026"/>
              </a:srgbClr>
            </a:outerShdw>
          </a:effectLst>
        </p:spPr>
        <p:txBody>
          <a:bodyPr rot="10800000"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2117725"/>
            <a:ext cx="16525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970088"/>
            <a:ext cx="15859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3071813"/>
            <a:ext cx="15065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71438" y="4751388"/>
            <a:ext cx="9144000" cy="144462"/>
          </a:xfrm>
          <a:prstGeom prst="rect">
            <a:avLst/>
          </a:prstGeom>
          <a:solidFill>
            <a:srgbClr val="FF6600"/>
          </a:solidFill>
          <a:ln w="25560" cap="sq">
            <a:solidFill>
              <a:srgbClr val="FAC09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3067050"/>
            <a:ext cx="1768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9" name="AutoShape 13"/>
          <p:cNvSpPr>
            <a:spLocks noChangeArrowheads="1"/>
          </p:cNvSpPr>
          <p:nvPr/>
        </p:nvSpPr>
        <p:spPr bwMode="auto">
          <a:xfrm rot="10800000">
            <a:off x="6516688" y="5097463"/>
            <a:ext cx="2305050" cy="1008062"/>
          </a:xfrm>
          <a:prstGeom prst="pentagon">
            <a:avLst/>
          </a:prstGeom>
          <a:solidFill>
            <a:srgbClr val="FF6600"/>
          </a:solidFill>
          <a:ln w="25560" cap="sq">
            <a:solidFill>
              <a:srgbClr val="FAC090"/>
            </a:solidFill>
            <a:miter lim="800000"/>
            <a:headEnd/>
            <a:tailEnd/>
          </a:ln>
          <a:effectLst>
            <a:outerShdw dist="153753" dir="2700000" algn="ctr" rotWithShape="0">
              <a:srgbClr val="808080">
                <a:alpha val="50026"/>
              </a:srgbClr>
            </a:outerShdw>
          </a:effectLst>
        </p:spPr>
        <p:txBody>
          <a:bodyPr rot="10800000"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 rot="10800000">
            <a:off x="3348038" y="5097463"/>
            <a:ext cx="2447925" cy="1044575"/>
          </a:xfrm>
          <a:prstGeom prst="pentagon">
            <a:avLst/>
          </a:prstGeom>
          <a:solidFill>
            <a:srgbClr val="FF6600"/>
          </a:solidFill>
          <a:ln w="25560" cap="sq">
            <a:solidFill>
              <a:srgbClr val="FAC090"/>
            </a:solidFill>
            <a:miter lim="800000"/>
            <a:headEnd/>
            <a:tailEnd/>
          </a:ln>
          <a:effectLst>
            <a:outerShdw dist="153753" dir="2700000" algn="ctr" rotWithShape="0">
              <a:srgbClr val="808080">
                <a:alpha val="50026"/>
              </a:srgbClr>
            </a:outerShdw>
          </a:effectLst>
        </p:spPr>
        <p:txBody>
          <a:bodyPr rot="10800000"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230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140075"/>
            <a:ext cx="17668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647700" y="908050"/>
            <a:ext cx="1547813" cy="56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0" dirty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2025 год</a:t>
            </a: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3743325" y="908050"/>
            <a:ext cx="1620838" cy="56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0" dirty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2026 год</a:t>
            </a: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6840538" y="873125"/>
            <a:ext cx="1692275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0" dirty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2027год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323850" y="0"/>
            <a:ext cx="8605838" cy="9080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i="1">
              <a:solidFill>
                <a:srgbClr val="C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>
                <a:solidFill>
                  <a:srgbClr val="C00000"/>
                </a:solidFill>
              </a:rPr>
              <a:t>Основные параметры бюджета поселения,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>
                <a:solidFill>
                  <a:srgbClr val="C00000"/>
                </a:solidFill>
              </a:rPr>
              <a:t>тыс.руб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i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1420813" y="3929063"/>
            <a:ext cx="1536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SzPct val="100000"/>
            </a:pPr>
            <a:r>
              <a:rPr lang="ru-RU" altLang="ru-RU" sz="2400" b="0">
                <a:solidFill>
                  <a:srgbClr val="663300"/>
                </a:solidFill>
              </a:rPr>
              <a:t>32020,92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3098800" y="2925763"/>
            <a:ext cx="14732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a typeface="Microsoft YaHei" pitchFamily="32" charset="-122"/>
              </a:rPr>
              <a:t>29391,06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6134100" y="2925763"/>
            <a:ext cx="14843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a typeface="Microsoft YaHei" pitchFamily="32" charset="-122"/>
              </a:rPr>
              <a:t>30186,36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4500563" y="4160838"/>
            <a:ext cx="15001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SzPct val="100000"/>
            </a:pPr>
            <a:r>
              <a:rPr lang="ru-RU" altLang="ru-RU" sz="2400" b="0">
                <a:solidFill>
                  <a:srgbClr val="663300"/>
                </a:solidFill>
              </a:rPr>
              <a:t>29391,06</a:t>
            </a:r>
          </a:p>
        </p:txBody>
      </p:sp>
      <p:sp>
        <p:nvSpPr>
          <p:cNvPr id="12310" name="Text Box 25"/>
          <p:cNvSpPr txBox="1">
            <a:spLocks noChangeArrowheads="1"/>
          </p:cNvSpPr>
          <p:nvPr/>
        </p:nvSpPr>
        <p:spPr bwMode="auto">
          <a:xfrm>
            <a:off x="7540625" y="39687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SzPct val="100000"/>
            </a:pPr>
            <a:r>
              <a:rPr lang="ru-RU" altLang="ru-RU" sz="2400" b="0">
                <a:solidFill>
                  <a:srgbClr val="663300"/>
                </a:solidFill>
              </a:rPr>
              <a:t>30186,36</a:t>
            </a:r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468313" y="5229225"/>
            <a:ext cx="1800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0000FF"/>
                </a:solidFill>
              </a:rPr>
              <a:t>Дефицит</a:t>
            </a:r>
          </a:p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0000FF"/>
                </a:solidFill>
              </a:rPr>
              <a:t>1700,00</a:t>
            </a:r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3708400" y="5229225"/>
            <a:ext cx="1727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0000FF"/>
                </a:solidFill>
              </a:rPr>
              <a:t>Дефицит</a:t>
            </a:r>
          </a:p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0000FF"/>
                </a:solidFill>
              </a:rPr>
              <a:t>0,0</a:t>
            </a:r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6732588" y="5157788"/>
            <a:ext cx="2016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</a:pPr>
            <a:r>
              <a:rPr lang="ru-RU" altLang="ru-RU" sz="2400">
                <a:solidFill>
                  <a:srgbClr val="0000FF"/>
                </a:solidFill>
              </a:rPr>
              <a:t>Дефицит</a:t>
            </a:r>
          </a:p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0000FF"/>
                </a:solidFill>
              </a:rPr>
              <a:t>0,0</a:t>
            </a:r>
          </a:p>
        </p:txBody>
      </p:sp>
      <p:sp>
        <p:nvSpPr>
          <p:cNvPr id="24606" name="Text Box 29"/>
          <p:cNvSpPr txBox="1">
            <a:spLocks noChangeArrowheads="1"/>
          </p:cNvSpPr>
          <p:nvPr/>
        </p:nvSpPr>
        <p:spPr bwMode="auto">
          <a:xfrm>
            <a:off x="33338" y="2925763"/>
            <a:ext cx="15859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a typeface="Microsoft YaHei" pitchFamily="32" charset="-122"/>
              </a:rPr>
              <a:t>30320,92</a:t>
            </a:r>
          </a:p>
        </p:txBody>
      </p:sp>
      <p:pic>
        <p:nvPicPr>
          <p:cNvPr id="123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078038"/>
            <a:ext cx="1651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поселения на 2025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13315" name="Объект 5"/>
          <p:cNvGraphicFramePr>
            <a:graphicFrameLocks noGrp="1"/>
          </p:cNvGraphicFramePr>
          <p:nvPr>
            <p:ph idx="1"/>
          </p:nvPr>
        </p:nvGraphicFramePr>
        <p:xfrm>
          <a:off x="57150" y="1577975"/>
          <a:ext cx="9029700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3" imgW="9035055" imgH="5328366" progId="Excel.Chart.8">
                  <p:embed/>
                </p:oleObj>
              </mc:Choice>
              <mc:Fallback>
                <p:oleObj r:id="rId3" imgW="9035055" imgH="5328366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577975"/>
                        <a:ext cx="9029700" cy="53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8425" y="115888"/>
            <a:ext cx="8816975" cy="100965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Структура доходов бюджета на 2025 – 2027 годы</a:t>
            </a:r>
          </a:p>
        </p:txBody>
      </p:sp>
      <p:graphicFrame>
        <p:nvGraphicFramePr>
          <p:cNvPr id="14339" name="Объект 5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856932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r:id="rId3" imgW="8571719" imgH="5474682" progId="Excel.Chart.8">
                  <p:embed/>
                </p:oleObj>
              </mc:Choice>
              <mc:Fallback>
                <p:oleObj r:id="rId3" imgW="8571719" imgH="5474682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8569325" cy="547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24788" y="2024063"/>
            <a:ext cx="1211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30320,92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2088" y="3141663"/>
            <a:ext cx="1223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29391,06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25" y="4462463"/>
            <a:ext cx="1247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30186,36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>
                <a:solidFill>
                  <a:srgbClr val="6600FF"/>
                </a:solidFill>
              </a:rPr>
              <a:t>Нормативы отчислений налогов </a:t>
            </a:r>
          </a:p>
          <a:p>
            <a:pPr algn="ctr" eaLnBrk="1" hangingPunct="1">
              <a:buSzPct val="100000"/>
            </a:pPr>
            <a:r>
              <a:rPr lang="ru-RU" altLang="ru-RU" sz="3200">
                <a:solidFill>
                  <a:srgbClr val="6600FF"/>
                </a:solidFill>
              </a:rPr>
              <a:t>на 2025 -2027 годы</a:t>
            </a:r>
          </a:p>
        </p:txBody>
      </p:sp>
      <p:graphicFrame>
        <p:nvGraphicFramePr>
          <p:cNvPr id="188418" name="Group 2"/>
          <p:cNvGraphicFramePr>
            <a:graphicFrameLocks noGrp="1"/>
          </p:cNvGraphicFramePr>
          <p:nvPr/>
        </p:nvGraphicFramePr>
        <p:xfrm>
          <a:off x="142875" y="928688"/>
          <a:ext cx="8861425" cy="4549849"/>
        </p:xfrm>
        <a:graphic>
          <a:graphicData uri="http://schemas.openxmlformats.org/drawingml/2006/table">
            <a:tbl>
              <a:tblPr/>
              <a:tblGrid>
                <a:gridCol w="2214563"/>
                <a:gridCol w="2217737"/>
                <a:gridCol w="2139965"/>
                <a:gridCol w="2289160"/>
              </a:tblGrid>
              <a:tr h="8470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Налог</a:t>
                      </a:r>
                    </a:p>
                  </a:txBody>
                  <a:tcPr marL="90000" marR="90000" marT="251780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областной бюджет  (в %)</a:t>
                      </a:r>
                    </a:p>
                  </a:txBody>
                  <a:tcPr marL="90000" marR="90000" marT="251780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районный бюджет (в %)</a:t>
                      </a:r>
                    </a:p>
                  </a:txBody>
                  <a:tcPr marL="90000" marR="90000" marT="251780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бюджеты поселений (в %)</a:t>
                      </a:r>
                    </a:p>
                  </a:txBody>
                  <a:tcPr marL="90000" marR="90000" marT="251780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7167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НДФЛ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70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20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(на территории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городских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поселений)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10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(в бюджеты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городских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поселений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4913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100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932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Налог на имущество физических лиц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-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-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100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13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Земельный налог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-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-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100</a:t>
                      </a:r>
                    </a:p>
                  </a:txBody>
                  <a:tcPr marL="90000" marR="90000" marT="274374" marB="4662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628650" y="188913"/>
            <a:ext cx="7886700" cy="863600"/>
          </a:xfrm>
          <a:solidFill>
            <a:srgbClr val="CCFF99"/>
          </a:solidFill>
        </p:spPr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  <a:cs typeface="Calibri" pitchFamily="34" charset="0"/>
              </a:rPr>
              <a:t>Объемы поступлений основных налоговых доходов на 2025 год</a:t>
            </a:r>
            <a:endParaRPr lang="ru-RU" altLang="ru-RU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69900" y="1125538"/>
          <a:ext cx="8180388" cy="3979869"/>
        </p:xfrm>
        <a:graphic>
          <a:graphicData uri="http://schemas.openxmlformats.org/drawingml/2006/table">
            <a:tbl>
              <a:tblPr/>
              <a:tblGrid>
                <a:gridCol w="2759075"/>
                <a:gridCol w="962025"/>
                <a:gridCol w="820738"/>
                <a:gridCol w="1004887"/>
                <a:gridCol w="844550"/>
                <a:gridCol w="1025525"/>
                <a:gridCol w="763588"/>
              </a:tblGrid>
              <a:tr h="999373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Оценка поступлений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2024 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года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тыс. руб.</a:t>
                      </a: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Структура, 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Прогноз на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2025 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тыс.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Структура, 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Отклонение прогноза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2025 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года от оценки поступлений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2024 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года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тыс. руб.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09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Налоговые доходы всего,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22558,5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19562,4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-2996,1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-13,3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30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Налог на доходы физических лиц, всего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16724,9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13679,2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-3045,7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-18,2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30259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Акцизы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966,9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4,86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18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Налог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 имущество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физических лиц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3670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</a:tr>
              <a:tr h="30259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1261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-8,0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</a:tr>
              <a:tr h="36575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Государственная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пошлина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87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71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37" marR="4323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B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Arial Black" pitchFamily="34" charset="0"/>
              </a:rPr>
              <a:t>Динамика поступлений основных налоговых доходов за 2025-2027 годы</a:t>
            </a:r>
          </a:p>
        </p:txBody>
      </p:sp>
      <p:graphicFrame>
        <p:nvGraphicFramePr>
          <p:cNvPr id="17411" name="Объект 3"/>
          <p:cNvGraphicFramePr>
            <a:graphicFrameLocks noGrp="1"/>
          </p:cNvGraphicFramePr>
          <p:nvPr>
            <p:ph idx="1"/>
          </p:nvPr>
        </p:nvGraphicFramePr>
        <p:xfrm>
          <a:off x="665163" y="1771650"/>
          <a:ext cx="7847012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4" imgW="7846232" imgH="4456562" progId="Excel.Chart.8">
                  <p:embed/>
                </p:oleObj>
              </mc:Choice>
              <mc:Fallback>
                <p:oleObj r:id="rId4" imgW="7846232" imgH="4456562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771650"/>
                        <a:ext cx="7847012" cy="445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21058</TotalTime>
  <Words>1572</Words>
  <Application>Microsoft Office PowerPoint</Application>
  <PresentationFormat>Экран (4:3)</PresentationFormat>
  <Paragraphs>567</Paragraphs>
  <Slides>27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Тема Office</vt:lpstr>
      <vt:lpstr>3_Тема Office</vt:lpstr>
      <vt:lpstr>4_Тема Office</vt:lpstr>
      <vt:lpstr>6_Тема Office</vt:lpstr>
      <vt:lpstr>7_Тема Office</vt:lpstr>
      <vt:lpstr>10_Тема Office</vt:lpstr>
      <vt:lpstr>1_Тема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поселения на 2025 год</vt:lpstr>
      <vt:lpstr>Структура доходов бюджета на 2025 – 2027 годы</vt:lpstr>
      <vt:lpstr>Презентация PowerPoint</vt:lpstr>
      <vt:lpstr>Объемы поступлений основных налоговых доходов на 2025 год</vt:lpstr>
      <vt:lpstr>Динамика поступлений основных налоговых доходов за 2025-2027 годы</vt:lpstr>
      <vt:lpstr>Объемы поступлений основных неналоговых доходов на 2025 год</vt:lpstr>
      <vt:lpstr>Объемы безвозмездных поступлений в бюджет района на 2025 - 2027 годы</vt:lpstr>
      <vt:lpstr>Дорожный фонд Вахрушевского городского поселения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Шишкин Алексей Александрович</dc:creator>
  <cp:lastModifiedBy>OwnerName</cp:lastModifiedBy>
  <cp:revision>2128</cp:revision>
  <cp:lastPrinted>2022-11-25T05:46:19Z</cp:lastPrinted>
  <dcterms:created xsi:type="dcterms:W3CDTF">2008-09-05T09:52:27Z</dcterms:created>
  <dcterms:modified xsi:type="dcterms:W3CDTF">2025-03-12T11:32:54Z</dcterms:modified>
</cp:coreProperties>
</file>