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4" r:id="rId5"/>
    <p:sldId id="261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335A"/>
    <a:srgbClr val="8A3662"/>
    <a:srgbClr val="972B01"/>
    <a:srgbClr val="B94900"/>
    <a:srgbClr val="712703"/>
    <a:srgbClr val="92300F"/>
    <a:srgbClr val="A9915D"/>
    <a:srgbClr val="AD9861"/>
    <a:srgbClr val="8A733F"/>
    <a:srgbClr val="FCFC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162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ЖКХ</c:v>
                </c:pt>
                <c:pt idx="1">
                  <c:v>экономика</c:v>
                </c:pt>
                <c:pt idx="2">
                  <c:v>госрасходы</c:v>
                </c:pt>
                <c:pt idx="3">
                  <c:v>культура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44.7</c:v>
                </c:pt>
                <c:pt idx="1">
                  <c:v>32.799999999999997</c:v>
                </c:pt>
                <c:pt idx="2">
                  <c:v>13.9</c:v>
                </c:pt>
                <c:pt idx="3">
                  <c:v>5.6</c:v>
                </c:pt>
              </c:numCache>
            </c:numRef>
          </c:val>
          <c:shape val="box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4091648"/>
        <c:axId val="64093184"/>
        <c:axId val="64021824"/>
      </c:bar3DChart>
      <c:catAx>
        <c:axId val="64091648"/>
        <c:scaling>
          <c:orientation val="minMax"/>
        </c:scaling>
        <c:delete val="0"/>
        <c:axPos val="b"/>
        <c:majorTickMark val="out"/>
        <c:minorTickMark val="none"/>
        <c:tickLblPos val="nextTo"/>
        <c:crossAx val="64093184"/>
        <c:crosses val="autoZero"/>
        <c:auto val="1"/>
        <c:lblAlgn val="ctr"/>
        <c:lblOffset val="100"/>
        <c:noMultiLvlLbl val="0"/>
      </c:catAx>
      <c:valAx>
        <c:axId val="64093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091648"/>
        <c:crosses val="autoZero"/>
        <c:crossBetween val="between"/>
      </c:valAx>
      <c:serAx>
        <c:axId val="64021824"/>
        <c:scaling>
          <c:orientation val="minMax"/>
        </c:scaling>
        <c:delete val="0"/>
        <c:axPos val="b"/>
        <c:majorTickMark val="out"/>
        <c:minorTickMark val="none"/>
        <c:tickLblPos val="nextTo"/>
        <c:crossAx val="64093184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0.14235</cdr:x>
      <cdr:y>0.34925</cdr:y>
    </cdr:from>
    <cdr:to>
      <cdr:x>0.25623</cdr:x>
      <cdr:y>0.45725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5360" y="1419352"/>
          <a:ext cx="780288" cy="438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44,7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0.28826</cdr:x>
      <cdr:y>0.42725</cdr:y>
    </cdr:from>
    <cdr:to>
      <cdr:x>0.35409</cdr:x>
      <cdr:y>0.47825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75104" y="1736344"/>
          <a:ext cx="451104" cy="2072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32,8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0.42883</cdr:x>
      <cdr:y>0.47825</cdr:y>
    </cdr:from>
    <cdr:to>
      <cdr:x>0.53403</cdr:x>
      <cdr:y>0.56913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38272" y="1943608"/>
          <a:ext cx="720852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13,9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0.61032</cdr:x>
      <cdr:y>0.5</cdr:y>
    </cdr:from>
    <cdr:to>
      <cdr:x>0.66904</cdr:x>
      <cdr:y>0.56913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181856" y="2032000"/>
          <a:ext cx="402336" cy="2809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5,6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358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52754" y="4040369"/>
            <a:ext cx="6725613" cy="537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200" dirty="0" smtClean="0">
                <a:latin typeface="FuturaDemiCTT" pitchFamily="2" charset="0"/>
                <a:ea typeface="Tahoma" panose="020B0604030504040204" pitchFamily="34" charset="0"/>
                <a:cs typeface="Gotham Pro" panose="02000503040000020004" pitchFamily="50" charset="0"/>
              </a:rPr>
              <a:t>                                      </a:t>
            </a:r>
            <a:endParaRPr lang="ru-RU" sz="2200" dirty="0">
              <a:latin typeface="FuturaDemiCTT" pitchFamily="2" charset="0"/>
              <a:ea typeface="Tahoma" panose="020B0604030504040204" pitchFamily="34" charset="0"/>
              <a:cs typeface="Gotham Pro" panose="02000503040000020004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3584" y="1024128"/>
            <a:ext cx="6717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отчет 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«Об исполнении бюджета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Вахрушевского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городского поселения за 2023 год»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09216" y="1243739"/>
            <a:ext cx="4840224" cy="11006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–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56548,0 тыс. руб. (99,9%)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43456" y="2718815"/>
            <a:ext cx="2389633" cy="10737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Федеральный бюджет – 100%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86528" y="2987040"/>
            <a:ext cx="2474976" cy="1611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Областной бюджет и районный бюджет – 100% исходя из фактической потребности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3474720" y="2344436"/>
            <a:ext cx="170688" cy="374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315712" y="2438400"/>
            <a:ext cx="316992" cy="4145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68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6464" y="597408"/>
            <a:ext cx="6205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" y="966739"/>
            <a:ext cx="7376160" cy="5805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38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" y="512063"/>
            <a:ext cx="7351776" cy="626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94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7840" y="828240"/>
            <a:ext cx="564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769987377"/>
              </p:ext>
            </p:extLst>
          </p:nvPr>
        </p:nvGraphicFramePr>
        <p:xfrm>
          <a:off x="1133856" y="1397000"/>
          <a:ext cx="68519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28928" y="5864352"/>
            <a:ext cx="642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Всего расходы – 62205,9 тыс. руб. (78,8%)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6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3856" y="597408"/>
            <a:ext cx="6656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Отраслевая структура расходов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3" y="1059073"/>
            <a:ext cx="7388352" cy="5254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593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232" y="597408"/>
            <a:ext cx="5986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бюджета: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48512" y="1207008"/>
            <a:ext cx="2926080" cy="9527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 муниципальных программ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69536" y="1207008"/>
            <a:ext cx="3096768" cy="17800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21 электронный аукцион (15 – несостоявшихся)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Начальная цена – 27222829,13 руб.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Окончательная цена – 26350545,25 руб.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72768" y="2657856"/>
            <a:ext cx="2743200" cy="13776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контракта с единственным поставщиком (3846217,60 руб.)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47488" y="3218688"/>
            <a:ext cx="3060192" cy="14752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контракта по согласованию с контрольным органом (1961669,40 руб.)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33856" y="4526066"/>
            <a:ext cx="3340608" cy="155774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130 муниципальных контракта в соответствии с п.4 ч.1 ст.93 ФЗ от 05.04.2013 №44-ФЗ «О контрактной системе в сфере закупок товаров, работ, услуг для обеспечения государственных и муниципальных нужд» (2471468,35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30368" y="4967502"/>
            <a:ext cx="2877312" cy="14698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национальный проект «Жильё и городская среда») (план – 36883,6 тыс. руб., факт – 20387,0  (тыс. руб.)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71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232" y="597408"/>
            <a:ext cx="5986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0100 «Общегосударственные вопросы»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" y="1059073"/>
            <a:ext cx="9168384" cy="4537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75232" y="5693664"/>
            <a:ext cx="627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– 8736,1 тыс. руб., факт – 8645,8 тыс. руб. (99,0%)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23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037560"/>
              </p:ext>
            </p:extLst>
          </p:nvPr>
        </p:nvGraphicFramePr>
        <p:xfrm>
          <a:off x="1060703" y="411480"/>
          <a:ext cx="7022592" cy="603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2912"/>
                <a:gridCol w="1036320"/>
                <a:gridCol w="1036321"/>
                <a:gridCol w="841247"/>
                <a:gridCol w="2145792"/>
              </a:tblGrid>
              <a:tr h="35636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Подраздел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182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0102 «Функционирование высшего должностного лица субъекта РФ и МО»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1302,5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1295,2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99,4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 главы </a:t>
                      </a:r>
                      <a:r>
                        <a:rPr lang="ru-RU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Вахрушевского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г/п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1455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0104 «Функционирование Правительства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РФ, высших исполнительных органов </a:t>
                      </a:r>
                      <a:r>
                        <a:rPr lang="ru-RU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госвласти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субъектов РФ, местных администраций»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6789,0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6735,9 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99,2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 аппарата органа местного самоуправления (6601,9 тыс. руб.),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расходы по подпрограмме «Информатизация» (134,0 тыс. руб.)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545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0111 «Резервный фонд»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10,0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0,00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Отсутствие чрезвычайных 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ситуаций</a:t>
                      </a:r>
                    </a:p>
                  </a:txBody>
                  <a:tcPr/>
                </a:tc>
              </a:tr>
              <a:tr h="276184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0113 «Другие общегосударственные расходы»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634,6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614,7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96,9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содержание водителя (219,3 тыс. руб.), по созданию и деятельности административной комиссии (1,0 тыс. руб.), расходы по программе «развитие архитектуры, градостроительства и имущественных отношений в </a:t>
                      </a:r>
                      <a:r>
                        <a:rPr lang="ru-RU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Вахрушевском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г/п» (36,9 тыс. руб.), по программе «Развитие культуры и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молодежной политики в </a:t>
                      </a:r>
                      <a:r>
                        <a:rPr lang="ru-RU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Вахрушевском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г/п» (11,9 тыс. руб.)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9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232" y="597408"/>
            <a:ext cx="5986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0200 «Национальная оборона»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0992" y="5693664"/>
            <a:ext cx="5388864" cy="37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12" y="1059074"/>
            <a:ext cx="7010400" cy="4378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352800" y="5152168"/>
            <a:ext cx="2389632" cy="541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0203 «Мобилизационная и вневойсковая подготовка»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75232" y="5882640"/>
            <a:ext cx="2706624" cy="4206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Федеральный бюджет : план – 649,2 тыс. руб.), факт – 649,2 тыс. руб.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18176" y="5882640"/>
            <a:ext cx="2511552" cy="4206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Местный бюджет: план – 24,7 тыс. руб., факт – 24,7 тыс. руб.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938016" y="5779008"/>
            <a:ext cx="243840" cy="103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218176" y="5779008"/>
            <a:ext cx="268224" cy="103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04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232" y="597408"/>
            <a:ext cx="5986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0300 «Национальная безопасность и правоохранительная деятельность»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0992" y="5693664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– 400,6 тыс. руб., факт – 369,2 тыс. руб. (92,2%)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" y="1243739"/>
            <a:ext cx="7363968" cy="4572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163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196126" y="1258467"/>
            <a:ext cx="670429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96126" y="902208"/>
            <a:ext cx="67042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Сформирован в соответствии с бюджетной классификацией, утвержденной решением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Вахрушевской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городской Думы от 15.12.2022г. №5/22 «Об утверждении бюджета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Вахрушевского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городского поселения на 2023 год и плановые 2024 и 2025 годы» с учетом изменений (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изменений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82496" y="3084576"/>
            <a:ext cx="2389632" cy="10320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увеличены на 37532,7 тыс. руб. (96%)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7136" y="4340352"/>
            <a:ext cx="1768495" cy="10728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увеличены на 951,5 тыс. руб. (5%)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55392" y="4340352"/>
            <a:ext cx="1792879" cy="10728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увеличены на 36686,2 тыс. руб. (182,5%)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08448" y="3084576"/>
            <a:ext cx="2279904" cy="10320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увеличены на 38432,1 тыс. руб. (94,7%)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55392" y="5730240"/>
            <a:ext cx="4255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Дефицит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увеличен на 899,4 тыс. руб. (60%)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1999488" y="4116586"/>
            <a:ext cx="231648" cy="138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230880" y="4116586"/>
            <a:ext cx="292608" cy="138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8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40476"/>
              </p:ext>
            </p:extLst>
          </p:nvPr>
        </p:nvGraphicFramePr>
        <p:xfrm>
          <a:off x="1060703" y="660400"/>
          <a:ext cx="7022592" cy="5339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2912"/>
                <a:gridCol w="1036320"/>
                <a:gridCol w="1036321"/>
                <a:gridCol w="841247"/>
                <a:gridCol w="214579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Подраздел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8184"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0310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«Защита населения и территории от чрезвычайных ситуаций природного и техногенного характера, пожарная безопасность»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76,0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75,9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по перечислению иных межбюджетных трансфертов из бюджета поселения Слободскому району на передачу части своих полномочий в организации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осуществлении мероприятий по гражданской обороне (40,0 тыс. руб.), расходы по содержанию пожарных гидрантов в зимний период (35,9 тыс. руб.)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67890"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0314 «Другие вопросы в области 6национальной безопасности и правоохранительной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деятельности»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324,6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293,3 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90,3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за счет субсидий местным бюджетам из областного бюджета на оборудование (дооборудование) пляжей (мест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отдыха людей у воды) (250,0 тыс. руб.), расходы на организацию деятельности народных дружин за счет средств областного и местного бюджета (15,5 тыс. руб.)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91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0400 «Национальная экономика»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12" y="1243584"/>
            <a:ext cx="7095744" cy="4059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2080" y="5669280"/>
            <a:ext cx="623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– 20505,3 тыс. руб., факт – 20398,5 тыс. руб. (99,5%)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77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726765"/>
              </p:ext>
            </p:extLst>
          </p:nvPr>
        </p:nvGraphicFramePr>
        <p:xfrm>
          <a:off x="865632" y="320040"/>
          <a:ext cx="7449313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186"/>
                <a:gridCol w="1099291"/>
                <a:gridCol w="1099292"/>
                <a:gridCol w="892365"/>
                <a:gridCol w="2276179"/>
              </a:tblGrid>
              <a:tr h="36091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Подраздел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2068"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0406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«Водное хозяйство»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27,3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27,3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по обслуживанию гидротехнического сооружения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(плота пруда </a:t>
                      </a:r>
                      <a:r>
                        <a:rPr lang="ru-RU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Вахруши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62637"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0409 «Дорожное хозяйство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20397,3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20290,5 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по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реализации проекта «Народный бюджет»  (капремонт участка дороги по ул. Молодежная и по ул. Российская) (3000,0 тыс. руб.), по ремонту и содержанию дорог поселения (500,0 тыс. руб.), по ремонту дорог за счет прочих субсидий из областных и местных средств  (ул. Первомайская, ул. Октябрьская, ул. Кирова, ул. Луговая, ул. Вокзальная , ул. Коммунальная) (9978,3 тыс. руб.), по программе поддержки местных инициатив (ремонт дворовой территории ул. Ленина 10, капремонт дороги по ул. Луговая) (4052,7 тыс. руб.), на капремонт дорожного покрытия на участке дороги по пер. </a:t>
                      </a:r>
                      <a:r>
                        <a:rPr lang="ru-RU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Ст.Халтурина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 ул. Профсоюзная до ул. Труда (469,7 тыс. руб.), по содержанию дорог (2425,8 тыс. руб.)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00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401009"/>
              </p:ext>
            </p:extLst>
          </p:nvPr>
        </p:nvGraphicFramePr>
        <p:xfrm>
          <a:off x="847342" y="887230"/>
          <a:ext cx="7449313" cy="5276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186"/>
                <a:gridCol w="1099291"/>
                <a:gridCol w="1099292"/>
                <a:gridCol w="892365"/>
                <a:gridCol w="2276179"/>
              </a:tblGrid>
              <a:tr h="43070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Подраздел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45387"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0412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«Другие вопросы в области национальной экономики»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80,7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80,7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по перечислению иных межбюджетных трансфертов по передаче части своих полномочий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Слободскому району в сфере градостроительной деятельности по утверждению генеральных планов поселения (7,2 тыс. руб.), по программе «развитие архитектуры, градостроительства и имущественных отношений в </a:t>
                      </a:r>
                      <a:r>
                        <a:rPr lang="ru-RU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Вахрушевском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г/п» (39,6 тыс. руб.), на реализацию мероприятий по борьбе с борщевиком Сосновским (2,6 тыс. руб.), по мероприятиям по обеспечению организации </a:t>
                      </a:r>
                      <a:r>
                        <a:rPr lang="ru-RU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райионального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использования и </a:t>
                      </a:r>
                      <a:r>
                        <a:rPr lang="ru-RU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озраны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земель (1,0 тыс. руб.)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27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97152" y="828240"/>
            <a:ext cx="591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0500 «Жилищно-коммунальное хозяйство»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12" y="1450849"/>
            <a:ext cx="7010400" cy="319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50848" y="4782836"/>
            <a:ext cx="6181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44401,8 тыс. руб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., факт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27813,9 тыс.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руб. (62,6%)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7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163307"/>
              </p:ext>
            </p:extLst>
          </p:nvPr>
        </p:nvGraphicFramePr>
        <p:xfrm>
          <a:off x="719328" y="390144"/>
          <a:ext cx="7766305" cy="61023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790"/>
                <a:gridCol w="1146069"/>
                <a:gridCol w="1146070"/>
                <a:gridCol w="930338"/>
                <a:gridCol w="2373038"/>
              </a:tblGrid>
              <a:tr h="51537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Подраздел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26663"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0501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«Жилищное хозяйство»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38892,8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22308,2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взносы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Фонд капитального ремонта за муниципальные жилые помещения (1388,8 тыс. руб.), на оплату коммунальных услуг (отопление) по пустующим помещениям муниципального жилого фонда (389,8 тыс. руб.), по содержанию и ремонту пустующих помещений жилого фонда (202,7 тыс. руб.), по реализации нацпроекта «Жильё и городская среда» в рамках программы «Переселение»  (МКД ул. Кирова 26а) (20327,0 тыс. руб.)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82946"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0502 «Коммунальное хозяйство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41,8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41,8 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межбюджетные трансферты на передачу части своих полномочий в сфере ЖКХ по организации в границах поселения тепло-, водоснабжения, водоотведения Слободскому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району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5257"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0503 «Благоустройство»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5463,8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5467,3 тыс. руб.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Вывоз мусора, </a:t>
                      </a:r>
                      <a:r>
                        <a:rPr lang="ru-RU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окашивание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противоклещевая обработка, снос аварийных деревьев (1859,5 тыс. руб.), содержание уличного освещения (3604,3 тыс. руб.)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3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9344" y="828240"/>
            <a:ext cx="602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0600 «Охрана окружающей среды»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1597152"/>
            <a:ext cx="6766560" cy="2851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94688" y="4448175"/>
            <a:ext cx="5839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– 565,7 тыс. руб., факт – 565,6 тыс. руб. (100,0%)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8512" y="5152168"/>
            <a:ext cx="7144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0605 «Другие вопросы в области охраны окружающей среды»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(565,7 тыс. руб.) – экологический мониторинг почвы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пострекультивационный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период свалки в границах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Вахрушевского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г/п (65,7 тыс. руб.), ликвидация несанкционированных свалок на территории поселения (494,3 тыс. руб.)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86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9344" y="828240"/>
            <a:ext cx="602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0700 «Образование»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9760" y="4782836"/>
            <a:ext cx="5340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0707 «Молодежная политика» (19,8 тыс. руб.)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подарочные сертификаты «Лыжные гонки среди молодежи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Вахрушевского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г/п»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1377697"/>
            <a:ext cx="6925056" cy="2332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889760" y="3950208"/>
            <a:ext cx="547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– 20,0 тыс. руб., факт – 19,8 тыс. руб. (99%)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0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9344" y="828240"/>
            <a:ext cx="602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0800 «Культура и кинематография»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1120" y="4448175"/>
            <a:ext cx="6559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– 3491,3 тыс. руб., факт – 3491,3 тыс. руб. (100,0%)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8512" y="5152168"/>
            <a:ext cx="7144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0801 «Культура» (3491,3 тыс. руб.)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расходы по перечислению межбюджетных трансфертов на передачу части полномочий в сфере организации библиотечного обслуживания населения (3478,3 тыс. руб.), приобретение новогодней гирлянды, подарочных сертификатов (13,0 тыс. руб.)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1402080"/>
            <a:ext cx="6925056" cy="304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2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9344" y="828240"/>
            <a:ext cx="602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1000 «Социальная политика»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9760" y="4782836"/>
            <a:ext cx="5340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1001 «Пенсионное обеспечение» (191,2 тыс. руб.)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доплата к пенсии выборного лица (191,2 тыс. руб.), социальные выплаты гражданам в связи с ЧС (10,0 тыс. руб.)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9344" y="3950208"/>
            <a:ext cx="5754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– 201,2 тыс. руб., факт – 201,2 тыс. руб. (100%)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1341121"/>
            <a:ext cx="6766560" cy="260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051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87552" y="560832"/>
            <a:ext cx="714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показатели бюджета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Вахрушевского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городского поселения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53" y="1207163"/>
            <a:ext cx="6900672" cy="377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87553" y="4984750"/>
            <a:ext cx="69006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неисполнение первоначально-запланированных в бюджете параметров оказал ряд факторов:</a:t>
            </a:r>
          </a:p>
          <a:p>
            <a:pPr marL="285750" indent="-285750" algn="ctr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результаты финансово-хозяйственной деятельности отдельных крупнейших налогоплательщиков</a:t>
            </a:r>
          </a:p>
          <a:p>
            <a:pPr marL="285750" indent="-285750" algn="ctr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мероприятия по привлечению доходов в бюджет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37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9344" y="828240"/>
            <a:ext cx="602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1300 «Обслуживание государственного и муниципального долга»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1120" y="4448175"/>
            <a:ext cx="6559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3,4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тыс. руб., факт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1,4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тыс. руб. (40,3%)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8512" y="5152168"/>
            <a:ext cx="7144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1301 «Обслуживание государственного (муниципального) внутреннего долга» (1,4 тыс. руб.)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расходы по уплате процентных платежей за пользование полученным бюджетным кредитом в сумме 3000,00 тыс. руб. (договор №1 от 17.02.2023г.), договор №8 от 19.07.2023г.)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56" y="1584961"/>
            <a:ext cx="6925056" cy="2863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0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5776" y="828240"/>
            <a:ext cx="3218688" cy="13315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Бюджет поселения за 2023 год исполнен с профицитом в сумме 15527,7 тыс. руб. при утвержденном дефиците 2399,4 тыс. руб.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84064" y="1353312"/>
            <a:ext cx="2901696" cy="1402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Получение кредита 1600,0 тыс. руб.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89760" y="2523744"/>
            <a:ext cx="2903220" cy="20744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01.01.2024г.  остаток средств на счетах в органе Федерального казначейства – 18173,5 тыс. руб. (целевые средства – 16539,9 тыс. руб.)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84064" y="3525274"/>
            <a:ext cx="2987040" cy="14422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Остаток средств во временном распоряжении – 399,4 тыс. руб.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43200" y="5152168"/>
            <a:ext cx="3023616" cy="10413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01.01.2024г. просроченной кредиторской задолженности нет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0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5776" y="1059072"/>
            <a:ext cx="3218688" cy="1428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Умеренная долговая политика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84064" y="2159768"/>
            <a:ext cx="2901696" cy="12692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01.01.2024г. муниципальный долг 1600,0 тыс. руб.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21536" y="3194304"/>
            <a:ext cx="3171444" cy="14038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Погашен привлекаемый бюджетный кредит 3000,0 тыс. руб.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84064" y="4315968"/>
            <a:ext cx="2987040" cy="13898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Вахрушевского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г/п рассматривались ежеквартально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21536" y="499872"/>
            <a:ext cx="6181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Дефицит бюджета и муниципальный долг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4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50976" y="487680"/>
            <a:ext cx="714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Изменение плановых показателей по видам доходов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12" y="943421"/>
            <a:ext cx="7559040" cy="557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53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36" y="353568"/>
            <a:ext cx="8705087" cy="6138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830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48512" y="4828032"/>
            <a:ext cx="7059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76" y="402336"/>
            <a:ext cx="9278112" cy="624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0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8512" y="828240"/>
            <a:ext cx="3048000" cy="13315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Прогнозируемые показатели по налоговым доходам уменьшены на 932,9 тыс. руб.(5,9%)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92980" y="1182624"/>
            <a:ext cx="3107436" cy="13289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Прогнозируемые показатели по неналоговым поступлениям увеличены на 1884,4 тыс. руб. (56,3%)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09216" y="3108960"/>
            <a:ext cx="4681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 поступление налоговых доходов –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15756,9 тыс. руб. (106,7%)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77696" y="4169664"/>
            <a:ext cx="2267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НДФЛ (65,9%)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96512" y="4169664"/>
            <a:ext cx="3340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 на имущество (22,2%)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2938272" y="3864864"/>
            <a:ext cx="902208" cy="195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7" idx="0"/>
          </p:cNvCxnSpPr>
          <p:nvPr/>
        </p:nvCxnSpPr>
        <p:spPr>
          <a:xfrm>
            <a:off x="4792980" y="3755291"/>
            <a:ext cx="973836" cy="414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14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0160" y="597408"/>
            <a:ext cx="635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налоговых доходов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" y="1059073"/>
            <a:ext cx="7303008" cy="4195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33856" y="5152168"/>
            <a:ext cx="6766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Рост поступлений к уровню 2022г – 110,5% (рост ИП и ЮЛ, легализация «теневой» з/п…) </a:t>
            </a:r>
          </a:p>
        </p:txBody>
      </p:sp>
    </p:spTree>
    <p:extLst>
      <p:ext uri="{BB962C8B-B14F-4D97-AF65-F5344CB8AC3E}">
        <p14:creationId xmlns:p14="http://schemas.microsoft.com/office/powerpoint/2010/main" val="41831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8512" y="597408"/>
            <a:ext cx="685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5632" y="1975104"/>
            <a:ext cx="248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5408" y="3340608"/>
            <a:ext cx="2295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3856" y="4598170"/>
            <a:ext cx="251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712" y="478283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" y="828240"/>
            <a:ext cx="7498080" cy="5816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80160" y="438912"/>
            <a:ext cx="635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неналоговых доходов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46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3464</TotalTime>
  <Words>1774</Words>
  <Application>Microsoft Office PowerPoint</Application>
  <PresentationFormat>Экран (4:3)</PresentationFormat>
  <Paragraphs>386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OwnerName</cp:lastModifiedBy>
  <cp:revision>167</cp:revision>
  <dcterms:created xsi:type="dcterms:W3CDTF">2013-11-19T05:52:05Z</dcterms:created>
  <dcterms:modified xsi:type="dcterms:W3CDTF">2024-04-25T13:53:32Z</dcterms:modified>
</cp:coreProperties>
</file>